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0" r:id="rId4"/>
    <p:sldId id="261" r:id="rId5"/>
    <p:sldId id="264" r:id="rId6"/>
    <p:sldId id="263" r:id="rId7"/>
    <p:sldId id="274" r:id="rId8"/>
    <p:sldId id="275" r:id="rId9"/>
    <p:sldId id="278" r:id="rId10"/>
    <p:sldId id="262" r:id="rId11"/>
    <p:sldId id="265" r:id="rId12"/>
    <p:sldId id="267" r:id="rId13"/>
    <p:sldId id="269" r:id="rId14"/>
    <p:sldId id="268" r:id="rId15"/>
    <p:sldId id="270" r:id="rId16"/>
    <p:sldId id="271" r:id="rId17"/>
    <p:sldId id="272" r:id="rId18"/>
    <p:sldId id="266" r:id="rId19"/>
    <p:sldId id="273" r:id="rId20"/>
    <p:sldId id="281" r:id="rId21"/>
    <p:sldId id="276" r:id="rId22"/>
    <p:sldId id="285" r:id="rId23"/>
    <p:sldId id="284" r:id="rId24"/>
    <p:sldId id="288" r:id="rId25"/>
    <p:sldId id="289" r:id="rId26"/>
    <p:sldId id="291" r:id="rId27"/>
    <p:sldId id="290" r:id="rId28"/>
    <p:sldId id="287" r:id="rId29"/>
    <p:sldId id="293" r:id="rId30"/>
    <p:sldId id="292" r:id="rId31"/>
    <p:sldId id="283" r:id="rId32"/>
    <p:sldId id="277" r:id="rId33"/>
    <p:sldId id="279" r:id="rId34"/>
    <p:sldId id="282" r:id="rId35"/>
    <p:sldId id="259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9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E9CF75-947B-44DE-89BE-C326FD2BA29D}" type="doc">
      <dgm:prSet loTypeId="urn:microsoft.com/office/officeart/2005/8/layout/vList5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711B40B-B321-4789-B2C1-5982E6BD046C}">
      <dgm:prSet/>
      <dgm:spPr/>
      <dgm:t>
        <a:bodyPr/>
        <a:lstStyle/>
        <a:p>
          <a:pPr rtl="0"/>
          <a:r>
            <a:rPr lang="ru-RU" dirty="0" smtClean="0">
              <a:solidFill>
                <a:schemeClr val="bg2"/>
              </a:solidFill>
            </a:rPr>
            <a:t>- </a:t>
          </a:r>
          <a:r>
            <a:rPr lang="ru-RU" dirty="0" smtClean="0">
              <a:solidFill>
                <a:schemeClr val="tx1"/>
              </a:solidFill>
            </a:rPr>
            <a:t>лица, работающие по трудовым договорам, в том числе руководители организаций, являющиеся единственными участниками (учредителями), членами организаций, собственниками их имущества;</a:t>
          </a:r>
          <a:endParaRPr lang="ru-RU" dirty="0">
            <a:solidFill>
              <a:schemeClr val="tx1"/>
            </a:solidFill>
          </a:endParaRPr>
        </a:p>
      </dgm:t>
    </dgm:pt>
    <dgm:pt modelId="{BC187C47-38AC-4B70-9ED1-D91F448CCB0D}" type="parTrans" cxnId="{52831A70-7DB3-40F3-BD71-38F812CD13C0}">
      <dgm:prSet/>
      <dgm:spPr/>
      <dgm:t>
        <a:bodyPr/>
        <a:lstStyle/>
        <a:p>
          <a:endParaRPr lang="ru-RU"/>
        </a:p>
      </dgm:t>
    </dgm:pt>
    <dgm:pt modelId="{AFC6337B-5FFF-477E-8857-5540CACB2899}" type="sibTrans" cxnId="{52831A70-7DB3-40F3-BD71-38F812CD13C0}">
      <dgm:prSet/>
      <dgm:spPr/>
      <dgm:t>
        <a:bodyPr/>
        <a:lstStyle/>
        <a:p>
          <a:endParaRPr lang="ru-RU"/>
        </a:p>
      </dgm:t>
    </dgm:pt>
    <dgm:pt modelId="{5E7025C6-AB18-42C8-942B-4C8108F27D30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- лица, работающие по договорам ГПХ; </a:t>
          </a:r>
          <a:endParaRPr lang="ru-RU" dirty="0">
            <a:solidFill>
              <a:schemeClr val="tx1"/>
            </a:solidFill>
          </a:endParaRPr>
        </a:p>
      </dgm:t>
    </dgm:pt>
    <dgm:pt modelId="{54CD3A9B-3091-4E47-B765-AF77C25B937F}" type="parTrans" cxnId="{076A6156-9DE3-41A3-A51B-57332AE4BD9B}">
      <dgm:prSet/>
      <dgm:spPr/>
      <dgm:t>
        <a:bodyPr/>
        <a:lstStyle/>
        <a:p>
          <a:endParaRPr lang="ru-RU"/>
        </a:p>
      </dgm:t>
    </dgm:pt>
    <dgm:pt modelId="{52DAEE45-EEC9-44B8-A847-303671AED0B5}" type="sibTrans" cxnId="{076A6156-9DE3-41A3-A51B-57332AE4BD9B}">
      <dgm:prSet/>
      <dgm:spPr/>
      <dgm:t>
        <a:bodyPr/>
        <a:lstStyle/>
        <a:p>
          <a:endParaRPr lang="ru-RU"/>
        </a:p>
      </dgm:t>
    </dgm:pt>
    <dgm:pt modelId="{0DC4133D-ADB7-408D-95E0-9B3E749A7C63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- государственные гражданские служащие, муниципальные служащие;</a:t>
          </a:r>
          <a:endParaRPr lang="ru-RU" dirty="0">
            <a:solidFill>
              <a:schemeClr val="tx1"/>
            </a:solidFill>
          </a:endParaRPr>
        </a:p>
      </dgm:t>
    </dgm:pt>
    <dgm:pt modelId="{7F25D24B-2B98-42C5-A7C3-182212B24C09}" type="parTrans" cxnId="{FB422AD9-F74F-45D1-914C-F2FBE99E5E25}">
      <dgm:prSet/>
      <dgm:spPr/>
      <dgm:t>
        <a:bodyPr/>
        <a:lstStyle/>
        <a:p>
          <a:endParaRPr lang="ru-RU"/>
        </a:p>
      </dgm:t>
    </dgm:pt>
    <dgm:pt modelId="{BDC9A1C4-1028-46D5-8218-535A6004123D}" type="sibTrans" cxnId="{FB422AD9-F74F-45D1-914C-F2FBE99E5E25}">
      <dgm:prSet/>
      <dgm:spPr/>
      <dgm:t>
        <a:bodyPr/>
        <a:lstStyle/>
        <a:p>
          <a:endParaRPr lang="ru-RU"/>
        </a:p>
      </dgm:t>
    </dgm:pt>
    <dgm:pt modelId="{71A710FB-22C5-4348-A94E-0B701F232D46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- лица, замещающие государственные должности Российской Федерации, государственные должности субъекта Российской Федерации, а также муниципальные должности, замещаемые на постоянной основе;</a:t>
          </a:r>
          <a:endParaRPr lang="ru-RU" dirty="0">
            <a:solidFill>
              <a:schemeClr val="tx1"/>
            </a:solidFill>
          </a:endParaRPr>
        </a:p>
      </dgm:t>
    </dgm:pt>
    <dgm:pt modelId="{7DE70CE1-24BD-49A2-8DAC-15908E8F090D}" type="parTrans" cxnId="{64539017-94F7-46CD-93FA-E973DCABF7DB}">
      <dgm:prSet/>
      <dgm:spPr/>
      <dgm:t>
        <a:bodyPr/>
        <a:lstStyle/>
        <a:p>
          <a:endParaRPr lang="ru-RU"/>
        </a:p>
      </dgm:t>
    </dgm:pt>
    <dgm:pt modelId="{DE05EC82-C5A6-421C-A251-C676F3F0695E}" type="sibTrans" cxnId="{64539017-94F7-46CD-93FA-E973DCABF7DB}">
      <dgm:prSet/>
      <dgm:spPr/>
      <dgm:t>
        <a:bodyPr/>
        <a:lstStyle/>
        <a:p>
          <a:endParaRPr lang="ru-RU"/>
        </a:p>
      </dgm:t>
    </dgm:pt>
    <dgm:pt modelId="{8DDB282B-B1D9-403F-8FF5-AD0CA78699D2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- члены производственного кооператива, принимающие личное трудовое участие в его деятельности;</a:t>
          </a:r>
          <a:endParaRPr lang="ru-RU" dirty="0">
            <a:solidFill>
              <a:schemeClr val="tx1"/>
            </a:solidFill>
          </a:endParaRPr>
        </a:p>
      </dgm:t>
    </dgm:pt>
    <dgm:pt modelId="{38B944B5-A828-4F12-9428-53D1CD4470F8}" type="parTrans" cxnId="{14244B9B-A9FD-4868-8992-2F37613A492F}">
      <dgm:prSet/>
      <dgm:spPr/>
      <dgm:t>
        <a:bodyPr/>
        <a:lstStyle/>
        <a:p>
          <a:endParaRPr lang="ru-RU"/>
        </a:p>
      </dgm:t>
    </dgm:pt>
    <dgm:pt modelId="{E563BC03-2D48-4BB7-A8D6-93C31389B7F7}" type="sibTrans" cxnId="{14244B9B-A9FD-4868-8992-2F37613A492F}">
      <dgm:prSet/>
      <dgm:spPr/>
      <dgm:t>
        <a:bodyPr/>
        <a:lstStyle/>
        <a:p>
          <a:endParaRPr lang="ru-RU"/>
        </a:p>
      </dgm:t>
    </dgm:pt>
    <dgm:pt modelId="{1247F817-C512-4AEB-94C2-4702BF7C3955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- священнослужители;</a:t>
          </a:r>
          <a:endParaRPr lang="ru-RU" dirty="0">
            <a:solidFill>
              <a:schemeClr val="tx1"/>
            </a:solidFill>
          </a:endParaRPr>
        </a:p>
      </dgm:t>
    </dgm:pt>
    <dgm:pt modelId="{66E9FC31-89BF-4AED-A36F-EA8009B952FA}" type="parTrans" cxnId="{4C3F854E-38BB-4869-BA06-DDA1ED497CFC}">
      <dgm:prSet/>
      <dgm:spPr/>
      <dgm:t>
        <a:bodyPr/>
        <a:lstStyle/>
        <a:p>
          <a:endParaRPr lang="ru-RU"/>
        </a:p>
      </dgm:t>
    </dgm:pt>
    <dgm:pt modelId="{25DC7F1B-9F42-4D9F-BC29-587C2616011C}" type="sibTrans" cxnId="{4C3F854E-38BB-4869-BA06-DDA1ED497CFC}">
      <dgm:prSet/>
      <dgm:spPr/>
      <dgm:t>
        <a:bodyPr/>
        <a:lstStyle/>
        <a:p>
          <a:endParaRPr lang="ru-RU"/>
        </a:p>
      </dgm:t>
    </dgm:pt>
    <dgm:pt modelId="{E2B0C45A-1C7E-490F-BEF5-51460480F987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- лица, осужденные к лишению свободы и привлеченные к оплачиваемому труду</a:t>
          </a:r>
          <a:endParaRPr lang="ru-RU" dirty="0">
            <a:solidFill>
              <a:schemeClr val="tx1"/>
            </a:solidFill>
          </a:endParaRPr>
        </a:p>
      </dgm:t>
    </dgm:pt>
    <dgm:pt modelId="{415E244C-62F5-4FD4-836E-99F37A8BB5A4}" type="parTrans" cxnId="{DE0146E1-DE45-49EF-87C1-2DE1D0332401}">
      <dgm:prSet/>
      <dgm:spPr/>
      <dgm:t>
        <a:bodyPr/>
        <a:lstStyle/>
        <a:p>
          <a:endParaRPr lang="ru-RU"/>
        </a:p>
      </dgm:t>
    </dgm:pt>
    <dgm:pt modelId="{F01CA2D9-9018-44BE-9BEB-8F1CF8C64C05}" type="sibTrans" cxnId="{DE0146E1-DE45-49EF-87C1-2DE1D0332401}">
      <dgm:prSet/>
      <dgm:spPr/>
      <dgm:t>
        <a:bodyPr/>
        <a:lstStyle/>
        <a:p>
          <a:endParaRPr lang="ru-RU"/>
        </a:p>
      </dgm:t>
    </dgm:pt>
    <dgm:pt modelId="{EDBA7524-FF76-4EE6-A30B-081408AED25E}" type="pres">
      <dgm:prSet presAssocID="{66E9CF75-947B-44DE-89BE-C326FD2BA2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3FDDC2-1294-441A-896F-415B0E4EB9C6}" type="pres">
      <dgm:prSet presAssocID="{6711B40B-B321-4789-B2C1-5982E6BD046C}" presName="linNode" presStyleCnt="0"/>
      <dgm:spPr/>
      <dgm:t>
        <a:bodyPr/>
        <a:lstStyle/>
        <a:p>
          <a:endParaRPr lang="ru-RU"/>
        </a:p>
      </dgm:t>
    </dgm:pt>
    <dgm:pt modelId="{8BA519BE-C486-4CA0-A59A-79A7079F0AF1}" type="pres">
      <dgm:prSet presAssocID="{6711B40B-B321-4789-B2C1-5982E6BD046C}" presName="parentText" presStyleLbl="node1" presStyleIdx="0" presStyleCnt="7" custScaleX="2584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A6544-C6BD-478A-A1C0-AEEE1281A066}" type="pres">
      <dgm:prSet presAssocID="{AFC6337B-5FFF-477E-8857-5540CACB2899}" presName="sp" presStyleCnt="0"/>
      <dgm:spPr/>
      <dgm:t>
        <a:bodyPr/>
        <a:lstStyle/>
        <a:p>
          <a:endParaRPr lang="ru-RU"/>
        </a:p>
      </dgm:t>
    </dgm:pt>
    <dgm:pt modelId="{9B263EA9-E5EF-434D-A7F2-DB435EB5AAFC}" type="pres">
      <dgm:prSet presAssocID="{5E7025C6-AB18-42C8-942B-4C8108F27D30}" presName="linNode" presStyleCnt="0"/>
      <dgm:spPr/>
      <dgm:t>
        <a:bodyPr/>
        <a:lstStyle/>
        <a:p>
          <a:endParaRPr lang="ru-RU"/>
        </a:p>
      </dgm:t>
    </dgm:pt>
    <dgm:pt modelId="{9B65AB3A-423F-45E1-889E-4F93662E378D}" type="pres">
      <dgm:prSet presAssocID="{5E7025C6-AB18-42C8-942B-4C8108F27D30}" presName="parentText" presStyleLbl="node1" presStyleIdx="1" presStyleCnt="7" custScaleX="258427" custLinFactNeighborX="1119" custLinFactNeighborY="11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A48F3-85F9-4604-93A3-F3968C33BC6F}" type="pres">
      <dgm:prSet presAssocID="{52DAEE45-EEC9-44B8-A847-303671AED0B5}" presName="sp" presStyleCnt="0"/>
      <dgm:spPr/>
      <dgm:t>
        <a:bodyPr/>
        <a:lstStyle/>
        <a:p>
          <a:endParaRPr lang="ru-RU"/>
        </a:p>
      </dgm:t>
    </dgm:pt>
    <dgm:pt modelId="{B7D53C5D-E463-4912-826D-A62982AB658D}" type="pres">
      <dgm:prSet presAssocID="{0DC4133D-ADB7-408D-95E0-9B3E749A7C63}" presName="linNode" presStyleCnt="0"/>
      <dgm:spPr/>
      <dgm:t>
        <a:bodyPr/>
        <a:lstStyle/>
        <a:p>
          <a:endParaRPr lang="ru-RU"/>
        </a:p>
      </dgm:t>
    </dgm:pt>
    <dgm:pt modelId="{30056EA3-EE93-4232-B6AA-51277ADD231B}" type="pres">
      <dgm:prSet presAssocID="{0DC4133D-ADB7-408D-95E0-9B3E749A7C63}" presName="parentText" presStyleLbl="node1" presStyleIdx="2" presStyleCnt="7" custScaleX="258427" custLinFactNeighborX="447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57FDC-7D6C-4222-B46A-0D175EED0BDB}" type="pres">
      <dgm:prSet presAssocID="{BDC9A1C4-1028-46D5-8218-535A6004123D}" presName="sp" presStyleCnt="0"/>
      <dgm:spPr/>
      <dgm:t>
        <a:bodyPr/>
        <a:lstStyle/>
        <a:p>
          <a:endParaRPr lang="ru-RU"/>
        </a:p>
      </dgm:t>
    </dgm:pt>
    <dgm:pt modelId="{1E96E656-EF34-49E0-A1D9-16CFBCCBB0B0}" type="pres">
      <dgm:prSet presAssocID="{71A710FB-22C5-4348-A94E-0B701F232D46}" presName="linNode" presStyleCnt="0"/>
      <dgm:spPr/>
      <dgm:t>
        <a:bodyPr/>
        <a:lstStyle/>
        <a:p>
          <a:endParaRPr lang="ru-RU"/>
        </a:p>
      </dgm:t>
    </dgm:pt>
    <dgm:pt modelId="{B45709E8-A726-45C5-BD9D-9AAC1D21C4B7}" type="pres">
      <dgm:prSet presAssocID="{71A710FB-22C5-4348-A94E-0B701F232D46}" presName="parentText" presStyleLbl="node1" presStyleIdx="3" presStyleCnt="7" custScaleX="258427" custLinFactNeighborX="1119" custLinFactNeighborY="11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E4F97-6974-4A04-AF41-EE5CAA868355}" type="pres">
      <dgm:prSet presAssocID="{DE05EC82-C5A6-421C-A251-C676F3F0695E}" presName="sp" presStyleCnt="0"/>
      <dgm:spPr/>
      <dgm:t>
        <a:bodyPr/>
        <a:lstStyle/>
        <a:p>
          <a:endParaRPr lang="ru-RU"/>
        </a:p>
      </dgm:t>
    </dgm:pt>
    <dgm:pt modelId="{4F8C5750-7243-4F37-9AF9-82A436EA7749}" type="pres">
      <dgm:prSet presAssocID="{8DDB282B-B1D9-403F-8FF5-AD0CA78699D2}" presName="linNode" presStyleCnt="0"/>
      <dgm:spPr/>
      <dgm:t>
        <a:bodyPr/>
        <a:lstStyle/>
        <a:p>
          <a:endParaRPr lang="ru-RU"/>
        </a:p>
      </dgm:t>
    </dgm:pt>
    <dgm:pt modelId="{3F122619-D827-48AC-93EA-74DF98FDC7C2}" type="pres">
      <dgm:prSet presAssocID="{8DDB282B-B1D9-403F-8FF5-AD0CA78699D2}" presName="parentText" presStyleLbl="node1" presStyleIdx="4" presStyleCnt="7" custScaleX="258560" custLinFactNeighborX="432" custLinFactNeighborY="-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8382D-B49D-4CF9-9FB5-0F58DA6197BF}" type="pres">
      <dgm:prSet presAssocID="{E563BC03-2D48-4BB7-A8D6-93C31389B7F7}" presName="sp" presStyleCnt="0"/>
      <dgm:spPr/>
      <dgm:t>
        <a:bodyPr/>
        <a:lstStyle/>
        <a:p>
          <a:endParaRPr lang="ru-RU"/>
        </a:p>
      </dgm:t>
    </dgm:pt>
    <dgm:pt modelId="{D6DF09C5-8EDC-4A5A-828F-AE64499DC9E7}" type="pres">
      <dgm:prSet presAssocID="{1247F817-C512-4AEB-94C2-4702BF7C3955}" presName="linNode" presStyleCnt="0"/>
      <dgm:spPr/>
      <dgm:t>
        <a:bodyPr/>
        <a:lstStyle/>
        <a:p>
          <a:endParaRPr lang="ru-RU"/>
        </a:p>
      </dgm:t>
    </dgm:pt>
    <dgm:pt modelId="{35DC9E01-EA7E-4C6C-8928-4570A9A6D9B1}" type="pres">
      <dgm:prSet presAssocID="{1247F817-C512-4AEB-94C2-4702BF7C3955}" presName="parentText" presStyleLbl="node1" presStyleIdx="5" presStyleCnt="7" custScaleX="258427" custLinFactNeighborX="1119" custLinFactNeighborY="11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00D1C-94C1-4725-8054-C2BBBFFB4726}" type="pres">
      <dgm:prSet presAssocID="{25DC7F1B-9F42-4D9F-BC29-587C2616011C}" presName="sp" presStyleCnt="0"/>
      <dgm:spPr/>
      <dgm:t>
        <a:bodyPr/>
        <a:lstStyle/>
        <a:p>
          <a:endParaRPr lang="ru-RU"/>
        </a:p>
      </dgm:t>
    </dgm:pt>
    <dgm:pt modelId="{92BF1E91-1D45-421B-B326-DC83B8E61636}" type="pres">
      <dgm:prSet presAssocID="{E2B0C45A-1C7E-490F-BEF5-51460480F987}" presName="linNode" presStyleCnt="0"/>
      <dgm:spPr/>
      <dgm:t>
        <a:bodyPr/>
        <a:lstStyle/>
        <a:p>
          <a:endParaRPr lang="ru-RU"/>
        </a:p>
      </dgm:t>
    </dgm:pt>
    <dgm:pt modelId="{E77F0B9D-D919-4D55-A28A-6FC7F30852E9}" type="pres">
      <dgm:prSet presAssocID="{E2B0C45A-1C7E-490F-BEF5-51460480F987}" presName="parentText" presStyleLbl="node1" presStyleIdx="6" presStyleCnt="7" custScaleX="2584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831A70-7DB3-40F3-BD71-38F812CD13C0}" srcId="{66E9CF75-947B-44DE-89BE-C326FD2BA29D}" destId="{6711B40B-B321-4789-B2C1-5982E6BD046C}" srcOrd="0" destOrd="0" parTransId="{BC187C47-38AC-4B70-9ED1-D91F448CCB0D}" sibTransId="{AFC6337B-5FFF-477E-8857-5540CACB2899}"/>
    <dgm:cxn modelId="{A8F1644E-3826-4D84-B266-92FBF9470F90}" type="presOf" srcId="{1247F817-C512-4AEB-94C2-4702BF7C3955}" destId="{35DC9E01-EA7E-4C6C-8928-4570A9A6D9B1}" srcOrd="0" destOrd="0" presId="urn:microsoft.com/office/officeart/2005/8/layout/vList5"/>
    <dgm:cxn modelId="{3E9B865A-60A3-4E39-8B42-89CC351B29FC}" type="presOf" srcId="{0DC4133D-ADB7-408D-95E0-9B3E749A7C63}" destId="{30056EA3-EE93-4232-B6AA-51277ADD231B}" srcOrd="0" destOrd="0" presId="urn:microsoft.com/office/officeart/2005/8/layout/vList5"/>
    <dgm:cxn modelId="{CFB0B8BC-53EA-4F11-B250-D7CEA72D58FA}" type="presOf" srcId="{6711B40B-B321-4789-B2C1-5982E6BD046C}" destId="{8BA519BE-C486-4CA0-A59A-79A7079F0AF1}" srcOrd="0" destOrd="0" presId="urn:microsoft.com/office/officeart/2005/8/layout/vList5"/>
    <dgm:cxn modelId="{9DCD3C4D-241F-40A6-B0BD-7ECCA447B0AC}" type="presOf" srcId="{8DDB282B-B1D9-403F-8FF5-AD0CA78699D2}" destId="{3F122619-D827-48AC-93EA-74DF98FDC7C2}" srcOrd="0" destOrd="0" presId="urn:microsoft.com/office/officeart/2005/8/layout/vList5"/>
    <dgm:cxn modelId="{14244B9B-A9FD-4868-8992-2F37613A492F}" srcId="{66E9CF75-947B-44DE-89BE-C326FD2BA29D}" destId="{8DDB282B-B1D9-403F-8FF5-AD0CA78699D2}" srcOrd="4" destOrd="0" parTransId="{38B944B5-A828-4F12-9428-53D1CD4470F8}" sibTransId="{E563BC03-2D48-4BB7-A8D6-93C31389B7F7}"/>
    <dgm:cxn modelId="{5DDBA739-5CF9-4EDD-8EBA-3ACD42149B00}" type="presOf" srcId="{71A710FB-22C5-4348-A94E-0B701F232D46}" destId="{B45709E8-A726-45C5-BD9D-9AAC1D21C4B7}" srcOrd="0" destOrd="0" presId="urn:microsoft.com/office/officeart/2005/8/layout/vList5"/>
    <dgm:cxn modelId="{DE0146E1-DE45-49EF-87C1-2DE1D0332401}" srcId="{66E9CF75-947B-44DE-89BE-C326FD2BA29D}" destId="{E2B0C45A-1C7E-490F-BEF5-51460480F987}" srcOrd="6" destOrd="0" parTransId="{415E244C-62F5-4FD4-836E-99F37A8BB5A4}" sibTransId="{F01CA2D9-9018-44BE-9BEB-8F1CF8C64C05}"/>
    <dgm:cxn modelId="{64539017-94F7-46CD-93FA-E973DCABF7DB}" srcId="{66E9CF75-947B-44DE-89BE-C326FD2BA29D}" destId="{71A710FB-22C5-4348-A94E-0B701F232D46}" srcOrd="3" destOrd="0" parTransId="{7DE70CE1-24BD-49A2-8DAC-15908E8F090D}" sibTransId="{DE05EC82-C5A6-421C-A251-C676F3F0695E}"/>
    <dgm:cxn modelId="{FB422AD9-F74F-45D1-914C-F2FBE99E5E25}" srcId="{66E9CF75-947B-44DE-89BE-C326FD2BA29D}" destId="{0DC4133D-ADB7-408D-95E0-9B3E749A7C63}" srcOrd="2" destOrd="0" parTransId="{7F25D24B-2B98-42C5-A7C3-182212B24C09}" sibTransId="{BDC9A1C4-1028-46D5-8218-535A6004123D}"/>
    <dgm:cxn modelId="{15EE058F-B123-4350-942C-0AF29F9EC0F5}" type="presOf" srcId="{66E9CF75-947B-44DE-89BE-C326FD2BA29D}" destId="{EDBA7524-FF76-4EE6-A30B-081408AED25E}" srcOrd="0" destOrd="0" presId="urn:microsoft.com/office/officeart/2005/8/layout/vList5"/>
    <dgm:cxn modelId="{4C3F854E-38BB-4869-BA06-DDA1ED497CFC}" srcId="{66E9CF75-947B-44DE-89BE-C326FD2BA29D}" destId="{1247F817-C512-4AEB-94C2-4702BF7C3955}" srcOrd="5" destOrd="0" parTransId="{66E9FC31-89BF-4AED-A36F-EA8009B952FA}" sibTransId="{25DC7F1B-9F42-4D9F-BC29-587C2616011C}"/>
    <dgm:cxn modelId="{076A6156-9DE3-41A3-A51B-57332AE4BD9B}" srcId="{66E9CF75-947B-44DE-89BE-C326FD2BA29D}" destId="{5E7025C6-AB18-42C8-942B-4C8108F27D30}" srcOrd="1" destOrd="0" parTransId="{54CD3A9B-3091-4E47-B765-AF77C25B937F}" sibTransId="{52DAEE45-EEC9-44B8-A847-303671AED0B5}"/>
    <dgm:cxn modelId="{574E7648-4A29-485C-9FB4-2E01BB6132EA}" type="presOf" srcId="{E2B0C45A-1C7E-490F-BEF5-51460480F987}" destId="{E77F0B9D-D919-4D55-A28A-6FC7F30852E9}" srcOrd="0" destOrd="0" presId="urn:microsoft.com/office/officeart/2005/8/layout/vList5"/>
    <dgm:cxn modelId="{093597E6-E46A-44E8-979F-EF9AB5DF30B9}" type="presOf" srcId="{5E7025C6-AB18-42C8-942B-4C8108F27D30}" destId="{9B65AB3A-423F-45E1-889E-4F93662E378D}" srcOrd="0" destOrd="0" presId="urn:microsoft.com/office/officeart/2005/8/layout/vList5"/>
    <dgm:cxn modelId="{01AE29DD-31EF-44AF-9D7C-CEE8C83BD736}" type="presParOf" srcId="{EDBA7524-FF76-4EE6-A30B-081408AED25E}" destId="{413FDDC2-1294-441A-896F-415B0E4EB9C6}" srcOrd="0" destOrd="0" presId="urn:microsoft.com/office/officeart/2005/8/layout/vList5"/>
    <dgm:cxn modelId="{AAA69349-E4AE-4ED2-8CF3-88B0BCE64ABA}" type="presParOf" srcId="{413FDDC2-1294-441A-896F-415B0E4EB9C6}" destId="{8BA519BE-C486-4CA0-A59A-79A7079F0AF1}" srcOrd="0" destOrd="0" presId="urn:microsoft.com/office/officeart/2005/8/layout/vList5"/>
    <dgm:cxn modelId="{49677C58-77B8-4C3C-8C4D-EB253DA699AC}" type="presParOf" srcId="{EDBA7524-FF76-4EE6-A30B-081408AED25E}" destId="{1E5A6544-C6BD-478A-A1C0-AEEE1281A066}" srcOrd="1" destOrd="0" presId="urn:microsoft.com/office/officeart/2005/8/layout/vList5"/>
    <dgm:cxn modelId="{81D8FD6C-7E8C-489B-8F4C-02F0D387FD39}" type="presParOf" srcId="{EDBA7524-FF76-4EE6-A30B-081408AED25E}" destId="{9B263EA9-E5EF-434D-A7F2-DB435EB5AAFC}" srcOrd="2" destOrd="0" presId="urn:microsoft.com/office/officeart/2005/8/layout/vList5"/>
    <dgm:cxn modelId="{6BF461F6-7230-46BD-8B98-5A169EEA17AF}" type="presParOf" srcId="{9B263EA9-E5EF-434D-A7F2-DB435EB5AAFC}" destId="{9B65AB3A-423F-45E1-889E-4F93662E378D}" srcOrd="0" destOrd="0" presId="urn:microsoft.com/office/officeart/2005/8/layout/vList5"/>
    <dgm:cxn modelId="{9D86FD69-0C31-4128-A68F-6D8BC0DA80D4}" type="presParOf" srcId="{EDBA7524-FF76-4EE6-A30B-081408AED25E}" destId="{D03A48F3-85F9-4604-93A3-F3968C33BC6F}" srcOrd="3" destOrd="0" presId="urn:microsoft.com/office/officeart/2005/8/layout/vList5"/>
    <dgm:cxn modelId="{BD63A824-CEF4-4077-830C-E42E76BD42A2}" type="presParOf" srcId="{EDBA7524-FF76-4EE6-A30B-081408AED25E}" destId="{B7D53C5D-E463-4912-826D-A62982AB658D}" srcOrd="4" destOrd="0" presId="urn:microsoft.com/office/officeart/2005/8/layout/vList5"/>
    <dgm:cxn modelId="{9D3FCDB3-D9BB-44B3-8590-4405AE7D616A}" type="presParOf" srcId="{B7D53C5D-E463-4912-826D-A62982AB658D}" destId="{30056EA3-EE93-4232-B6AA-51277ADD231B}" srcOrd="0" destOrd="0" presId="urn:microsoft.com/office/officeart/2005/8/layout/vList5"/>
    <dgm:cxn modelId="{427F97DF-B692-4BF2-A110-C0F0BD4120C2}" type="presParOf" srcId="{EDBA7524-FF76-4EE6-A30B-081408AED25E}" destId="{43057FDC-7D6C-4222-B46A-0D175EED0BDB}" srcOrd="5" destOrd="0" presId="urn:microsoft.com/office/officeart/2005/8/layout/vList5"/>
    <dgm:cxn modelId="{4D51CDF3-B4D9-42E1-838C-5FA30EF0D96F}" type="presParOf" srcId="{EDBA7524-FF76-4EE6-A30B-081408AED25E}" destId="{1E96E656-EF34-49E0-A1D9-16CFBCCBB0B0}" srcOrd="6" destOrd="0" presId="urn:microsoft.com/office/officeart/2005/8/layout/vList5"/>
    <dgm:cxn modelId="{A6B360B4-409F-4405-A209-D2BB65B64CB1}" type="presParOf" srcId="{1E96E656-EF34-49E0-A1D9-16CFBCCBB0B0}" destId="{B45709E8-A726-45C5-BD9D-9AAC1D21C4B7}" srcOrd="0" destOrd="0" presId="urn:microsoft.com/office/officeart/2005/8/layout/vList5"/>
    <dgm:cxn modelId="{C934D355-421B-41CC-9DED-8F773CED4035}" type="presParOf" srcId="{EDBA7524-FF76-4EE6-A30B-081408AED25E}" destId="{157E4F97-6974-4A04-AF41-EE5CAA868355}" srcOrd="7" destOrd="0" presId="urn:microsoft.com/office/officeart/2005/8/layout/vList5"/>
    <dgm:cxn modelId="{24702B54-0938-4471-9917-89A4009CF885}" type="presParOf" srcId="{EDBA7524-FF76-4EE6-A30B-081408AED25E}" destId="{4F8C5750-7243-4F37-9AF9-82A436EA7749}" srcOrd="8" destOrd="0" presId="urn:microsoft.com/office/officeart/2005/8/layout/vList5"/>
    <dgm:cxn modelId="{EC773D7B-648B-4389-8D4D-D59F99CFFCD3}" type="presParOf" srcId="{4F8C5750-7243-4F37-9AF9-82A436EA7749}" destId="{3F122619-D827-48AC-93EA-74DF98FDC7C2}" srcOrd="0" destOrd="0" presId="urn:microsoft.com/office/officeart/2005/8/layout/vList5"/>
    <dgm:cxn modelId="{8E366891-819A-45E1-9E4E-4E2A0428AC96}" type="presParOf" srcId="{EDBA7524-FF76-4EE6-A30B-081408AED25E}" destId="{2DC8382D-B49D-4CF9-9FB5-0F58DA6197BF}" srcOrd="9" destOrd="0" presId="urn:microsoft.com/office/officeart/2005/8/layout/vList5"/>
    <dgm:cxn modelId="{EF3A38CD-1358-4B5D-9F51-F7A1AE65A5F0}" type="presParOf" srcId="{EDBA7524-FF76-4EE6-A30B-081408AED25E}" destId="{D6DF09C5-8EDC-4A5A-828F-AE64499DC9E7}" srcOrd="10" destOrd="0" presId="urn:microsoft.com/office/officeart/2005/8/layout/vList5"/>
    <dgm:cxn modelId="{B5ADFF18-F699-4F93-976D-7956BB2225E7}" type="presParOf" srcId="{D6DF09C5-8EDC-4A5A-828F-AE64499DC9E7}" destId="{35DC9E01-EA7E-4C6C-8928-4570A9A6D9B1}" srcOrd="0" destOrd="0" presId="urn:microsoft.com/office/officeart/2005/8/layout/vList5"/>
    <dgm:cxn modelId="{8D23B2FD-4965-498E-BDAD-FE082EEF2E8F}" type="presParOf" srcId="{EDBA7524-FF76-4EE6-A30B-081408AED25E}" destId="{F4500D1C-94C1-4725-8054-C2BBBFFB4726}" srcOrd="11" destOrd="0" presId="urn:microsoft.com/office/officeart/2005/8/layout/vList5"/>
    <dgm:cxn modelId="{EB12E484-0A05-4772-B424-8D1063088620}" type="presParOf" srcId="{EDBA7524-FF76-4EE6-A30B-081408AED25E}" destId="{92BF1E91-1D45-421B-B326-DC83B8E61636}" srcOrd="12" destOrd="0" presId="urn:microsoft.com/office/officeart/2005/8/layout/vList5"/>
    <dgm:cxn modelId="{3AB71914-D611-4B18-906F-7B376FF97634}" type="presParOf" srcId="{92BF1E91-1D45-421B-B326-DC83B8E61636}" destId="{E77F0B9D-D919-4D55-A28A-6FC7F30852E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519BE-C486-4CA0-A59A-79A7079F0AF1}">
      <dsp:nvSpPr>
        <dsp:cNvPr id="0" name=""/>
        <dsp:cNvSpPr/>
      </dsp:nvSpPr>
      <dsp:spPr>
        <a:xfrm>
          <a:off x="303511" y="294"/>
          <a:ext cx="8162802" cy="4712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2"/>
              </a:solidFill>
            </a:rPr>
            <a:t>- </a:t>
          </a:r>
          <a:r>
            <a:rPr lang="ru-RU" sz="1100" kern="1200" dirty="0" smtClean="0">
              <a:solidFill>
                <a:schemeClr val="tx1"/>
              </a:solidFill>
            </a:rPr>
            <a:t>лица, работающие по трудовым договорам, в том числе руководители организаций, являющиеся единственными участниками (учредителями), членами организаций, собственниками их имущества;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326515" y="23298"/>
        <a:ext cx="8116794" cy="425237"/>
      </dsp:txXfrm>
    </dsp:sp>
    <dsp:sp modelId="{9B65AB3A-423F-45E1-889E-4F93662E378D}">
      <dsp:nvSpPr>
        <dsp:cNvPr id="0" name=""/>
        <dsp:cNvSpPr/>
      </dsp:nvSpPr>
      <dsp:spPr>
        <a:xfrm>
          <a:off x="338856" y="500714"/>
          <a:ext cx="8162802" cy="4712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- лица, работающие по договорам ГПХ; 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361860" y="523718"/>
        <a:ext cx="8116794" cy="425237"/>
      </dsp:txXfrm>
    </dsp:sp>
    <dsp:sp modelId="{30056EA3-EE93-4232-B6AA-51277ADD231B}">
      <dsp:nvSpPr>
        <dsp:cNvPr id="0" name=""/>
        <dsp:cNvSpPr/>
      </dsp:nvSpPr>
      <dsp:spPr>
        <a:xfrm>
          <a:off x="317630" y="989909"/>
          <a:ext cx="8162802" cy="4712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- государственные гражданские служащие, муниципальные служащие;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340634" y="1012913"/>
        <a:ext cx="8116794" cy="425237"/>
      </dsp:txXfrm>
    </dsp:sp>
    <dsp:sp modelId="{B45709E8-A726-45C5-BD9D-9AAC1D21C4B7}">
      <dsp:nvSpPr>
        <dsp:cNvPr id="0" name=""/>
        <dsp:cNvSpPr/>
      </dsp:nvSpPr>
      <dsp:spPr>
        <a:xfrm>
          <a:off x="338856" y="1490329"/>
          <a:ext cx="8162802" cy="4712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- лица, замещающие государственные должности Российской Федерации, государственные должности субъекта Российской Федерации, а также муниципальные должности, замещаемые на постоянной основе;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361860" y="1513333"/>
        <a:ext cx="8116794" cy="425237"/>
      </dsp:txXfrm>
    </dsp:sp>
    <dsp:sp modelId="{3F122619-D827-48AC-93EA-74DF98FDC7C2}">
      <dsp:nvSpPr>
        <dsp:cNvPr id="0" name=""/>
        <dsp:cNvSpPr/>
      </dsp:nvSpPr>
      <dsp:spPr>
        <a:xfrm>
          <a:off x="317156" y="1979487"/>
          <a:ext cx="8167003" cy="4712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- члены производственного кооператива, принимающие личное трудовое участие в его деятельности;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340160" y="2002491"/>
        <a:ext cx="8120995" cy="425237"/>
      </dsp:txXfrm>
    </dsp:sp>
    <dsp:sp modelId="{35DC9E01-EA7E-4C6C-8928-4570A9A6D9B1}">
      <dsp:nvSpPr>
        <dsp:cNvPr id="0" name=""/>
        <dsp:cNvSpPr/>
      </dsp:nvSpPr>
      <dsp:spPr>
        <a:xfrm>
          <a:off x="338856" y="2479945"/>
          <a:ext cx="8162802" cy="4712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- священнослужители;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361860" y="2502949"/>
        <a:ext cx="8116794" cy="425237"/>
      </dsp:txXfrm>
    </dsp:sp>
    <dsp:sp modelId="{E77F0B9D-D919-4D55-A28A-6FC7F30852E9}">
      <dsp:nvSpPr>
        <dsp:cNvPr id="0" name=""/>
        <dsp:cNvSpPr/>
      </dsp:nvSpPr>
      <dsp:spPr>
        <a:xfrm>
          <a:off x="303511" y="2969140"/>
          <a:ext cx="8162802" cy="4712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- лица, осужденные к лишению свободы и привлеченные к оплачиваемому труду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326515" y="2992144"/>
        <a:ext cx="8116794" cy="425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D1D3-15BF-40A5-A331-F2339A09DD79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1C474-9092-4D95-B662-6789C77E9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99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1C474-9092-4D95-B662-6789C77E903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70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2A473E-3945-7E65-4EB4-FE78D1D7D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CEDDA38-A643-F2ED-C85C-72579105C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F08F23-C530-1D59-0DD4-8026DEFF3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625B-CDFD-B843-85C6-21C338C92B06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55AC2E-EA3E-2EE0-2464-A8F6772BF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F7041D-EE19-85EA-1747-EF1A281C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09A8-BEE1-3A46-B292-446F9EB3A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009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57BE56-92A4-5571-D23B-A24EAE7A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66A8F48-FDCB-C388-2595-996F214B4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CC34ED-42A4-02E3-7F95-CE2ACEA94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625B-CDFD-B843-85C6-21C338C92B06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69FA44E-FFF3-1FC4-9DAB-9CBC89A3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2D354E-022B-DCDE-C9FA-18DE07494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09A8-BEE1-3A46-B292-446F9EB3A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7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C3A8753-FB88-2E99-E8EA-6D99F1F687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44BEE21-93C6-AF3B-5D6D-120D1CA97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6911E0-0070-ED91-C5B7-3AD7F4A34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625B-CDFD-B843-85C6-21C338C92B06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173114-7565-F094-5631-9E406EEB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EFBADC-C6E4-8E29-AE88-ED173584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09A8-BEE1-3A46-B292-446F9EB3A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40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9D273C-A008-DFE1-52F0-3C67AD1F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095E26E-D8E7-A083-0627-6D4BC6847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145958-FFC6-E742-466A-13283F6F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625B-CDFD-B843-85C6-21C338C92B06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092C0EC-791A-832F-55F8-F7B7A736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86C366-FECF-5DCC-1758-4DA358F5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09A8-BEE1-3A46-B292-446F9EB3A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28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8A5F9B-17F9-9C53-1613-5EA89B2BA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FC4EA00-1493-7C82-B2F2-D4E9F7413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32B893B-1364-53B4-0650-C3457D3B3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625B-CDFD-B843-85C6-21C338C92B06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BE0BD0-B719-9155-2772-8DE0DD92E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098845-B756-61A9-0A89-B15766C0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09A8-BEE1-3A46-B292-446F9EB3A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60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CDB2A6-F295-DD60-AEE3-76938A56D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A6BB15-A58A-E805-50D5-44B523D00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318C669-93B4-53B1-12B4-459038996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BE62514-918B-61BD-ED93-1815E3108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625B-CDFD-B843-85C6-21C338C92B06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E314689-8C5C-8777-AAE3-88E78DEF8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2D34A65-4B5A-0D63-7E35-BC69A4F87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09A8-BEE1-3A46-B292-446F9EB3A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52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685412-ED6F-E41E-484F-7000EA165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C5A3E52-D492-5A06-9643-26031A035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02FE890-2C57-C14D-A2AE-10F8B7A98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23DB879-DC94-80AD-CAD6-6BFDAB0B6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78B0D0A-CECE-0795-8619-B8C1B003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6E499C5-3FD6-638A-3E71-1E2B36D1C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625B-CDFD-B843-85C6-21C338C92B06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07C2C07-A471-355A-8D37-1F82E852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2D99B83-6D81-050E-DC7C-3BFC79C5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09A8-BEE1-3A46-B292-446F9EB3A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01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F4395F-32BB-1B81-7A2D-300E3EF13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E7DEF2C-ACD5-D658-296D-FB991F15D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625B-CDFD-B843-85C6-21C338C92B06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BC8AFF9-828C-8409-4672-2A19631AC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255190-91D7-789B-B1F1-A8AB1DA3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09A8-BEE1-3A46-B292-446F9EB3A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62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536DEAA-E9C5-478D-9572-3E64CB657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625B-CDFD-B843-85C6-21C338C92B06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626B2CD-7BBB-121E-AA31-68872F9C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0C85DA-A4EB-4E2D-CD42-D37CC0D11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09A8-BEE1-3A46-B292-446F9EB3A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058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935AF6-CD04-A522-7119-4B370A767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6D878D-A00E-75E6-E891-0C199F0DA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E1BB0B7-518C-3B2D-D0D5-9CDB9A5A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EE37A58-077B-B78F-4CE7-D16E2572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625B-CDFD-B843-85C6-21C338C92B06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77A9A11-3F17-C8A2-59FD-3013AB912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9D03C74-7D51-FBFF-BF73-581AFABD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09A8-BEE1-3A46-B292-446F9EB3A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8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40ED49-5587-1935-CE74-6CDB3BA8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5D7683A-25B5-3D9D-DF9D-E37172C18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E5A79EE-2E37-96B0-EADA-0D4D02757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695E2CE-F108-3411-0A1A-E525672B2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625B-CDFD-B843-85C6-21C338C92B06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C84014D-694E-25C7-F66D-C69ABB0D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145A60A-D331-19A3-970D-F97A94D5B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09A8-BEE1-3A46-B292-446F9EB3A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45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DD202B-06AB-3DFB-9A13-484E6309D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EF0EC56-9291-3832-80F1-D9D356D11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1421B3-7CDB-58C5-470F-CFDE3A5B6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D625B-CDFD-B843-85C6-21C338C92B06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D89E0B-8C16-296A-0267-D819A3214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A0383CE-627B-1CBB-071D-B42CCFA81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E09A8-BEE1-3A46-B292-446F9EB3A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42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31953&amp;dst=52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522082&amp;dst=10008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753546-8CFA-FF5C-6C49-062AB4B42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036" y="2684461"/>
            <a:ext cx="6668998" cy="2009773"/>
          </a:xfrm>
        </p:spPr>
        <p:txBody>
          <a:bodyPr>
            <a:normAutofit/>
          </a:bodyPr>
          <a:lstStyle/>
          <a:p>
            <a:pPr algn="l"/>
            <a:r>
              <a:rPr lang="ru-RU" sz="6600" dirty="0">
                <a:solidFill>
                  <a:schemeClr val="bg1"/>
                </a:solidFill>
              </a:rPr>
              <a:t>Пособия и отчетность в СФР</a:t>
            </a:r>
            <a:endParaRPr lang="ru-RU" sz="6600" dirty="0">
              <a:solidFill>
                <a:schemeClr val="bg1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EB7D3AE-BC31-3F9E-315B-67FAF9B19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924" y="5315737"/>
            <a:ext cx="2519363" cy="45561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Алевтина Захарова</a:t>
            </a:r>
            <a:endParaRPr lang="ru-RU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xmlns="" id="{1C3AD335-B16E-1302-EC9B-1E0F0C6EEE91}"/>
              </a:ext>
            </a:extLst>
          </p:cNvPr>
          <p:cNvSpPr txBox="1">
            <a:spLocks/>
          </p:cNvSpPr>
          <p:nvPr/>
        </p:nvSpPr>
        <p:spPr>
          <a:xfrm>
            <a:off x="1971130" y="5678414"/>
            <a:ext cx="4664802" cy="621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Заместитель начальника управления организации страхования профессиональных рисков ОСФР по СПб и ЛО</a:t>
            </a:r>
            <a:endParaRPr lang="ru-RU" sz="12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2FE5C348-3738-D1F0-361D-316AABB69A67}"/>
              </a:ext>
            </a:extLst>
          </p:cNvPr>
          <p:cNvSpPr/>
          <p:nvPr/>
        </p:nvSpPr>
        <p:spPr>
          <a:xfrm>
            <a:off x="681036" y="5136355"/>
            <a:ext cx="1157287" cy="11572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425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55728" y="335671"/>
            <a:ext cx="2462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</a:rPr>
              <a:t>Какие бывают ошибки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297" y="1094992"/>
            <a:ext cx="11791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Ошибки подразделяются по степени грубости и имеют цифровые коды, </a:t>
            </a:r>
            <a:r>
              <a:rPr lang="ru-RU" dirty="0" smtClean="0">
                <a:solidFill>
                  <a:srgbClr val="FFC000"/>
                </a:solidFill>
              </a:rPr>
              <a:t>которые </a:t>
            </a:r>
            <a:r>
              <a:rPr lang="ru-RU" dirty="0">
                <a:solidFill>
                  <a:srgbClr val="FFC000"/>
                </a:solidFill>
              </a:rPr>
              <a:t>указываются в протоколах проверки: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25392"/>
              </p:ext>
            </p:extLst>
          </p:nvPr>
        </p:nvGraphicFramePr>
        <p:xfrm>
          <a:off x="418012" y="1557140"/>
          <a:ext cx="11469188" cy="4907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26063"/>
                <a:gridCol w="4320062"/>
                <a:gridCol w="382306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Код</a:t>
                      </a:r>
                      <a:r>
                        <a:rPr lang="ru-RU" baseline="0" dirty="0" smtClean="0"/>
                        <a:t> результата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Значение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Действие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10,20</a:t>
                      </a:r>
                    </a:p>
                    <a:p>
                      <a:r>
                        <a:rPr lang="ru-RU" dirty="0" smtClean="0"/>
                        <a:t>Отчет принят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00" dirty="0" smtClean="0">
                          <a:effectLst/>
                        </a:rPr>
                        <a:t>Предупреждение</a:t>
                      </a:r>
                      <a:br>
                        <a:rPr lang="ru-RU" sz="1800" kern="100" dirty="0" smtClean="0">
                          <a:effectLst/>
                        </a:rPr>
                      </a:br>
                      <a:r>
                        <a:rPr lang="ru-RU" sz="1800" kern="100" dirty="0" smtClean="0">
                          <a:effectLst/>
                        </a:rPr>
                        <a:t>Сведения подлежат учету на индивидуальных лицевых счетах (ИЛС)</a:t>
                      </a:r>
                      <a:endParaRPr lang="ru-RU" sz="1800" kern="100" dirty="0" smtClean="0">
                        <a:effectLst/>
                        <a:latin typeface="Aptos"/>
                        <a:ea typeface="Times New Roman"/>
                        <a:cs typeface="Times New Roman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00" dirty="0" smtClean="0">
                          <a:effectLst/>
                        </a:rPr>
                        <a:t>Ситуация возможная, но требующая разъяснений (проверки). Нужно проверить, верно ли указаны значения. А также отправить пояснения, если запросит СФР.</a:t>
                      </a:r>
                      <a:endParaRPr lang="ru-RU" sz="1600" kern="100" dirty="0" smtClean="0">
                        <a:effectLst/>
                        <a:latin typeface="Aptos"/>
                        <a:ea typeface="Times New Roman"/>
                        <a:cs typeface="Times New Roman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  <a:p>
                      <a:r>
                        <a:rPr lang="ru-RU" dirty="0" smtClean="0"/>
                        <a:t>Отчет принят частично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00" dirty="0" smtClean="0">
                          <a:effectLst/>
                        </a:rPr>
                        <a:t>Ошибка</a:t>
                      </a:r>
                      <a:br>
                        <a:rPr lang="ru-RU" sz="1800" kern="100" dirty="0" smtClean="0">
                          <a:effectLst/>
                        </a:rPr>
                      </a:br>
                      <a:r>
                        <a:rPr lang="ru-RU" sz="1800" kern="100" dirty="0" smtClean="0">
                          <a:effectLst/>
                        </a:rPr>
                        <a:t>Сведения приняты не в полном объеме (не по всем зарегистрированным лицам)</a:t>
                      </a:r>
                      <a:endParaRPr lang="ru-RU" sz="1800" kern="100" dirty="0" smtClean="0">
                        <a:effectLst/>
                        <a:latin typeface="Aptos"/>
                        <a:ea typeface="Times New Roman"/>
                        <a:cs typeface="Times New Roman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00" dirty="0" smtClean="0">
                          <a:effectLst/>
                        </a:rPr>
                        <a:t>Сведения по зарегистрированным лицам, которые указаны в протоколе ошибок, не подлежат учету на индивидуальных лицевых счетах (не приняты). Нужно это исправить и отправить сведения по лицам, которые указаны в протоколе.</a:t>
                      </a:r>
                      <a:endParaRPr lang="ru-RU" sz="1600" kern="100" dirty="0" smtClean="0">
                        <a:effectLst/>
                        <a:latin typeface="Aptos"/>
                        <a:ea typeface="Times New Roman"/>
                        <a:cs typeface="Times New Roman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40,50</a:t>
                      </a:r>
                    </a:p>
                    <a:p>
                      <a:r>
                        <a:rPr lang="ru-RU" dirty="0" smtClean="0"/>
                        <a:t>Отчет не принят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00" dirty="0" smtClean="0">
                          <a:effectLst/>
                        </a:rPr>
                        <a:t>Грубая ошибка</a:t>
                      </a:r>
                      <a:br>
                        <a:rPr lang="ru-RU" sz="1800" kern="100" dirty="0" smtClean="0">
                          <a:effectLst/>
                        </a:rPr>
                      </a:br>
                      <a:r>
                        <a:rPr lang="ru-RU" sz="1800" kern="100" dirty="0" smtClean="0">
                          <a:effectLst/>
                        </a:rPr>
                        <a:t>Сведения не приняты</a:t>
                      </a:r>
                      <a:endParaRPr lang="ru-RU" sz="1800" kern="100" dirty="0" smtClean="0">
                        <a:effectLst/>
                        <a:latin typeface="Aptos"/>
                        <a:ea typeface="Times New Roman"/>
                        <a:cs typeface="Times New Roman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00" dirty="0" smtClean="0">
                          <a:effectLst/>
                        </a:rPr>
                        <a:t>Необходимо устранить перечисленные ошибки и отправить корректные сведения заново.</a:t>
                      </a:r>
                      <a:endParaRPr lang="ru-RU" sz="1800" kern="100" dirty="0" smtClean="0">
                        <a:effectLst/>
                        <a:latin typeface="Aptos"/>
                        <a:ea typeface="Times New Roman"/>
                        <a:cs typeface="Times New Roman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39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9004" y="2286566"/>
            <a:ext cx="118001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51427" eaLnBrk="0" fontAlgn="base" hangingPunct="0">
              <a:spcBef>
                <a:spcPct val="0"/>
              </a:spcBef>
              <a:spcAft>
                <a:spcPct val="0"/>
              </a:spcAft>
              <a:tabLst>
                <a:tab pos="725714" algn="l"/>
              </a:tabLst>
            </a:pPr>
            <a:r>
              <a:rPr lang="ru-RU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 грубым ошибкам (код 50) относятся нарушение установленного формата XML-файла или несоответствие XSD-схеме:</a:t>
            </a:r>
          </a:p>
          <a:p>
            <a:pPr defTabSz="1451427" eaLnBrk="0" fontAlgn="base" hangingPunct="0">
              <a:spcBef>
                <a:spcPct val="0"/>
              </a:spcBef>
              <a:spcAft>
                <a:spcPct val="0"/>
              </a:spcAft>
              <a:tabLst>
                <a:tab pos="725714" algn="l"/>
              </a:tabLst>
            </a:pPr>
            <a:endParaRPr lang="ru-RU" dirty="0">
              <a:solidFill>
                <a:srgbClr val="FFC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defTabSz="1451427" eaLnBrk="0" fontAlgn="base" hangingPunct="0">
              <a:spcBef>
                <a:spcPct val="0"/>
              </a:spcBef>
              <a:spcAft>
                <a:spcPct val="0"/>
              </a:spcAft>
              <a:tabLst>
                <a:tab pos="725714" algn="l"/>
              </a:tabLst>
            </a:pPr>
            <a:r>
              <a:rPr lang="ru-RU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не</a:t>
            </a:r>
            <a:r>
              <a:rPr lang="ru-RU" dirty="0">
                <a:solidFill>
                  <a:srgbClr val="FFC000"/>
                </a:solidFill>
                <a:latin typeface="Aptos"/>
                <a:ea typeface="Times New Roman" pitchFamily="18" charset="0"/>
                <a:cs typeface="Arial" pitchFamily="34" charset="0"/>
              </a:rPr>
              <a:t> </a:t>
            </a:r>
            <a:r>
              <a:rPr lang="ru-RU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заполнен какой-то</a:t>
            </a:r>
            <a:r>
              <a:rPr lang="ru-RU" dirty="0">
                <a:solidFill>
                  <a:srgbClr val="FFC000"/>
                </a:solidFill>
                <a:latin typeface="Aptos"/>
                <a:ea typeface="Times New Roman" pitchFamily="18" charset="0"/>
                <a:cs typeface="Arial" pitchFamily="34" charset="0"/>
              </a:rPr>
              <a:t> </a:t>
            </a:r>
            <a:r>
              <a:rPr lang="ru-RU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обязательный элемент;</a:t>
            </a:r>
          </a:p>
          <a:p>
            <a:pPr defTabSz="145142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25714" algn="l"/>
              </a:tabLst>
            </a:pPr>
            <a:endParaRPr lang="ru-RU" dirty="0">
              <a:solidFill>
                <a:srgbClr val="FFC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defTabSz="1451427" eaLnBrk="0" fontAlgn="base" hangingPunct="0">
              <a:spcBef>
                <a:spcPct val="0"/>
              </a:spcBef>
              <a:spcAft>
                <a:spcPct val="0"/>
              </a:spcAft>
              <a:tabLst>
                <a:tab pos="725714" algn="l"/>
              </a:tabLst>
            </a:pPr>
            <a:r>
              <a:rPr lang="ru-RU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указано недопустимое значение</a:t>
            </a:r>
            <a:r>
              <a:rPr lang="ru-RU" dirty="0">
                <a:solidFill>
                  <a:srgbClr val="FFC000"/>
                </a:solidFill>
                <a:latin typeface="Aptos"/>
                <a:ea typeface="Times New Roman" pitchFamily="18" charset="0"/>
                <a:cs typeface="Arial" pitchFamily="34" charset="0"/>
              </a:rPr>
              <a:t> —</a:t>
            </a:r>
            <a:r>
              <a:rPr lang="ru-RU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например, СНИЛС или</a:t>
            </a:r>
            <a:r>
              <a:rPr lang="ru-RU" dirty="0">
                <a:solidFill>
                  <a:srgbClr val="FFC000"/>
                </a:solidFill>
                <a:latin typeface="Aptos"/>
                <a:ea typeface="Times New Roman" pitchFamily="18" charset="0"/>
                <a:cs typeface="Arial" pitchFamily="34" charset="0"/>
              </a:rPr>
              <a:t> </a:t>
            </a:r>
            <a:r>
              <a:rPr lang="ru-RU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ИНН состоят из</a:t>
            </a:r>
            <a:r>
              <a:rPr lang="ru-RU" dirty="0">
                <a:solidFill>
                  <a:srgbClr val="FFC000"/>
                </a:solidFill>
                <a:latin typeface="Aptos"/>
                <a:ea typeface="Times New Roman" pitchFamily="18" charset="0"/>
                <a:cs typeface="Arial" pitchFamily="34" charset="0"/>
              </a:rPr>
              <a:t> </a:t>
            </a:r>
            <a:r>
              <a:rPr lang="ru-RU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одних нулей;</a:t>
            </a:r>
          </a:p>
          <a:p>
            <a:pPr defTabSz="1451427" eaLnBrk="0" fontAlgn="base" hangingPunct="0">
              <a:spcBef>
                <a:spcPct val="0"/>
              </a:spcBef>
              <a:spcAft>
                <a:spcPct val="0"/>
              </a:spcAft>
              <a:tabLst>
                <a:tab pos="725714" algn="l"/>
              </a:tabLst>
            </a:pPr>
            <a:r>
              <a:rPr lang="ru-RU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стоит неверная дата заполнения.</a:t>
            </a:r>
          </a:p>
          <a:p>
            <a:pPr defTabSz="1451427" eaLnBrk="0" fontAlgn="base" hangingPunct="0">
              <a:spcBef>
                <a:spcPct val="0"/>
              </a:spcBef>
              <a:spcAft>
                <a:spcPct val="0"/>
              </a:spcAft>
              <a:tabLst>
                <a:tab pos="725714" algn="l"/>
              </a:tabLst>
            </a:pPr>
            <a:r>
              <a:rPr lang="ru-RU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Эти ошибки, как правило, выявляются перед отправкой, если проверочная программа «ПО ПД» встроена в вашу систему подготовки отчетности. Отправлять файл с такой ошибкой не имеет смысла — будет отказ в приеме. Исправьте ошибки и переформируйте отчет.</a:t>
            </a:r>
          </a:p>
          <a:p>
            <a:pPr marL="272143" indent="-272143" defTabSz="145142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725714" algn="l"/>
              </a:tabLst>
            </a:pPr>
            <a:r>
              <a:rPr lang="ru-RU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Ошибка с кодом 50 будет указана в протоколе, если проверка в СФР покажет, что регистрационный номер СФР или ИНН не соответствуют данным в карточке страхователя, либо файл подписан некорректной КЭП. </a:t>
            </a:r>
          </a:p>
          <a:p>
            <a:pPr marL="272143" indent="-272143" defTabSz="145142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725714" algn="l"/>
              </a:tabLst>
            </a:pPr>
            <a:endParaRPr lang="ru-RU" dirty="0">
              <a:solidFill>
                <a:srgbClr val="FFC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defTabSz="1451427" eaLnBrk="0" fontAlgn="base" hangingPunct="0">
              <a:spcBef>
                <a:spcPct val="0"/>
              </a:spcBef>
              <a:spcAft>
                <a:spcPct val="0"/>
              </a:spcAft>
              <a:tabLst>
                <a:tab pos="725714" algn="l"/>
              </a:tabLst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Такие отчеты не 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принимаются!!!</a:t>
            </a:r>
            <a:endParaRPr lang="ru-RU" b="1" dirty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68243" y="135749"/>
            <a:ext cx="4840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725714" algn="l"/>
              </a:tabLst>
            </a:pPr>
            <a:r>
              <a:rPr lang="ru-RU" sz="2000" b="1" dirty="0">
                <a:solidFill>
                  <a:srgbClr val="FF0000"/>
                </a:solidFill>
              </a:rPr>
              <a:t>Как исправить грубые ошибки с кодом 50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0298" y="1180542"/>
            <a:ext cx="118088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51427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Если вы получили из СФР отрицательный протокол с кодом 50, </a:t>
            </a:r>
          </a:p>
          <a:p>
            <a:pPr algn="ctr" defTabSz="1451427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исправьте указанные в протоколе ошибки и заново отправьте отчет </a:t>
            </a:r>
          </a:p>
          <a:p>
            <a:pPr algn="ctr" defTabSz="1451427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 течение пяти рабочих дней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дня получения уведомления территориального органа Фонд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 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64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3143" y="1502474"/>
            <a:ext cx="114691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Код 30 присваивается ошибкам, которые связаны с некорректным заполнением сведений о зарегистрированных лицах. Часть таких ошибок тоже выявляется до отправки — например:</a:t>
            </a:r>
          </a:p>
          <a:p>
            <a:pPr marL="453571" indent="-453571">
              <a:buFontTx/>
              <a:buChar char="-"/>
            </a:pPr>
            <a:r>
              <a:rPr lang="ru-RU" dirty="0">
                <a:solidFill>
                  <a:srgbClr val="FFC000"/>
                </a:solidFill>
              </a:rPr>
              <a:t>несоответствие значения классификатору или недопустимое сочетание значений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 </a:t>
            </a:r>
            <a:endParaRPr lang="ru-RU" dirty="0">
              <a:solidFill>
                <a:srgbClr val="FFC000"/>
              </a:solidFill>
            </a:endParaRPr>
          </a:p>
          <a:p>
            <a:r>
              <a:rPr lang="ru-RU" dirty="0">
                <a:solidFill>
                  <a:srgbClr val="FFC000"/>
                </a:solidFill>
              </a:rPr>
              <a:t>Но некоторые ошибки обнаруживаются только при сверке с базой СФР — например:</a:t>
            </a:r>
          </a:p>
          <a:p>
            <a:pPr marL="453571" indent="-453571">
              <a:buFontTx/>
              <a:buChar char="-"/>
            </a:pPr>
            <a:r>
              <a:rPr lang="ru-RU" dirty="0">
                <a:solidFill>
                  <a:srgbClr val="FFC000"/>
                </a:solidFill>
              </a:rPr>
              <a:t>дублирование сведений, имеющихся на лицевом счете, --</a:t>
            </a:r>
          </a:p>
          <a:p>
            <a:pPr marL="453571" indent="-453571">
              <a:buFontTx/>
              <a:buChar char="-"/>
            </a:pPr>
            <a:r>
              <a:rPr lang="ru-RU" dirty="0">
                <a:solidFill>
                  <a:srgbClr val="FFC000"/>
                </a:solidFill>
              </a:rPr>
              <a:t> отсутствие данных о взносах по дополнительному тарифу при наличии льготного стажа. </a:t>
            </a:r>
          </a:p>
          <a:p>
            <a:pPr algn="just"/>
            <a:r>
              <a:rPr lang="ru-RU" dirty="0">
                <a:solidFill>
                  <a:srgbClr val="FFC000"/>
                </a:solidFill>
              </a:rPr>
              <a:t>Такие сведения на лицевые счета не заносятся. </a:t>
            </a:r>
          </a:p>
          <a:p>
            <a:pPr algn="just"/>
            <a:r>
              <a:rPr lang="ru-RU" b="1" dirty="0">
                <a:solidFill>
                  <a:srgbClr val="FFC000"/>
                </a:solidFill>
              </a:rPr>
              <a:t>Если в отчете есть сведения о зарегистрированных лицах,  которых нет ошибок — они заносятся на ИЛС. </a:t>
            </a:r>
          </a:p>
          <a:p>
            <a:pPr algn="just"/>
            <a:r>
              <a:rPr lang="ru-RU" b="1" u="sng" dirty="0">
                <a:solidFill>
                  <a:srgbClr val="FFC000"/>
                </a:solidFill>
              </a:rPr>
              <a:t>То есть отчет считается частично принятым.</a:t>
            </a:r>
            <a:endParaRPr lang="ru-RU" b="1" u="sng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46679" y="109249"/>
            <a:ext cx="360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725714" algn="l"/>
              </a:tabLst>
            </a:pPr>
            <a:r>
              <a:rPr lang="ru-RU" b="1" dirty="0">
                <a:solidFill>
                  <a:srgbClr val="FF0000"/>
                </a:solidFill>
              </a:rPr>
              <a:t>Как исправить </a:t>
            </a:r>
            <a:r>
              <a:rPr lang="ru-RU" b="1" dirty="0" smtClean="0">
                <a:solidFill>
                  <a:srgbClr val="FF0000"/>
                </a:solidFill>
              </a:rPr>
              <a:t>ошибки </a:t>
            </a:r>
            <a:r>
              <a:rPr lang="ru-RU" b="1" dirty="0">
                <a:solidFill>
                  <a:srgbClr val="FF0000"/>
                </a:solidFill>
              </a:rPr>
              <a:t>с кодом </a:t>
            </a:r>
            <a:r>
              <a:rPr lang="ru-RU" b="1" dirty="0" smtClean="0">
                <a:solidFill>
                  <a:srgbClr val="FF0000"/>
                </a:solidFill>
              </a:rPr>
              <a:t>30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90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74" y="1193074"/>
            <a:ext cx="9430477" cy="5162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46679" y="109249"/>
            <a:ext cx="360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725714" algn="l"/>
              </a:tabLst>
            </a:pPr>
            <a:r>
              <a:rPr lang="ru-RU" b="1" dirty="0">
                <a:solidFill>
                  <a:srgbClr val="FF0000"/>
                </a:solidFill>
              </a:rPr>
              <a:t>Как исправить </a:t>
            </a:r>
            <a:r>
              <a:rPr lang="ru-RU" b="1" dirty="0" smtClean="0">
                <a:solidFill>
                  <a:srgbClr val="FF0000"/>
                </a:solidFill>
              </a:rPr>
              <a:t>ошибки </a:t>
            </a:r>
            <a:r>
              <a:rPr lang="ru-RU" b="1" dirty="0">
                <a:solidFill>
                  <a:srgbClr val="FF0000"/>
                </a:solidFill>
              </a:rPr>
              <a:t>с кодом </a:t>
            </a:r>
            <a:r>
              <a:rPr lang="ru-RU" b="1" dirty="0" smtClean="0">
                <a:solidFill>
                  <a:srgbClr val="FF0000"/>
                </a:solidFill>
              </a:rPr>
              <a:t>30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89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46679" y="109249"/>
            <a:ext cx="360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725714" algn="l"/>
              </a:tabLst>
            </a:pPr>
            <a:r>
              <a:rPr lang="ru-RU" b="1" dirty="0">
                <a:solidFill>
                  <a:srgbClr val="FF0000"/>
                </a:solidFill>
              </a:rPr>
              <a:t>Как исправить </a:t>
            </a:r>
            <a:r>
              <a:rPr lang="ru-RU" b="1" dirty="0" smtClean="0">
                <a:solidFill>
                  <a:srgbClr val="FF0000"/>
                </a:solidFill>
              </a:rPr>
              <a:t>ошибки </a:t>
            </a:r>
            <a:r>
              <a:rPr lang="ru-RU" b="1" dirty="0">
                <a:solidFill>
                  <a:srgbClr val="FF0000"/>
                </a:solidFill>
              </a:rPr>
              <a:t>с кодом </a:t>
            </a:r>
            <a:r>
              <a:rPr lang="ru-RU" b="1" dirty="0" smtClean="0">
                <a:solidFill>
                  <a:srgbClr val="FF0000"/>
                </a:solidFill>
              </a:rPr>
              <a:t>30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749" y="1216794"/>
            <a:ext cx="9383558" cy="5191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266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46679" y="109249"/>
            <a:ext cx="360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725714" algn="l"/>
              </a:tabLst>
            </a:pPr>
            <a:r>
              <a:rPr lang="ru-RU" b="1" dirty="0">
                <a:solidFill>
                  <a:srgbClr val="FF0000"/>
                </a:solidFill>
              </a:rPr>
              <a:t>Как исправить </a:t>
            </a:r>
            <a:r>
              <a:rPr lang="ru-RU" b="1" dirty="0" smtClean="0">
                <a:solidFill>
                  <a:srgbClr val="FF0000"/>
                </a:solidFill>
              </a:rPr>
              <a:t>ошибки </a:t>
            </a:r>
            <a:r>
              <a:rPr lang="ru-RU" b="1" dirty="0">
                <a:solidFill>
                  <a:srgbClr val="FF0000"/>
                </a:solidFill>
              </a:rPr>
              <a:t>с кодом </a:t>
            </a:r>
            <a:r>
              <a:rPr lang="ru-RU" b="1" dirty="0" smtClean="0">
                <a:solidFill>
                  <a:srgbClr val="FF0000"/>
                </a:solidFill>
              </a:rPr>
              <a:t>30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66" y="1129397"/>
            <a:ext cx="9533300" cy="5347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060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46679" y="109249"/>
            <a:ext cx="360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725714" algn="l"/>
              </a:tabLst>
            </a:pPr>
            <a:r>
              <a:rPr lang="ru-RU" b="1" dirty="0">
                <a:solidFill>
                  <a:srgbClr val="FF0000"/>
                </a:solidFill>
              </a:rPr>
              <a:t>Как исправить </a:t>
            </a:r>
            <a:r>
              <a:rPr lang="ru-RU" b="1" dirty="0" smtClean="0">
                <a:solidFill>
                  <a:srgbClr val="FF0000"/>
                </a:solidFill>
              </a:rPr>
              <a:t>ошибки </a:t>
            </a:r>
            <a:r>
              <a:rPr lang="ru-RU" b="1" dirty="0">
                <a:solidFill>
                  <a:srgbClr val="FF0000"/>
                </a:solidFill>
              </a:rPr>
              <a:t>с кодом </a:t>
            </a:r>
            <a:r>
              <a:rPr lang="ru-RU" b="1" dirty="0" smtClean="0">
                <a:solidFill>
                  <a:srgbClr val="FF0000"/>
                </a:solidFill>
              </a:rPr>
              <a:t>30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9794" y="1142876"/>
            <a:ext cx="11885822" cy="762113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Описание ошибки: «”Фамилия”, “Имя”, “Отчество” и “СНИЛС” должны соответствовать данным ПФР, проверка осуществляется с учетом историчности.»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2" y="1904989"/>
            <a:ext cx="7452297" cy="223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2140" y="4401162"/>
            <a:ext cx="11477974" cy="977556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данном случае возникла ошибка при заполнении ФИО и СНИЛС, которые должны соответствовать данным СФР.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Тут </a:t>
            </a:r>
            <a:r>
              <a:rPr lang="ru-RU" dirty="0">
                <a:solidFill>
                  <a:schemeClr val="bg1"/>
                </a:solidFill>
              </a:rPr>
              <a:t>нужно проверить, какие изменения произошли в сведениях застрахованного лица, не забит ли какой-то латинский символ в ФИО, поэтому подсистема его и не принимает. </a:t>
            </a:r>
          </a:p>
        </p:txBody>
      </p:sp>
    </p:spTree>
    <p:extLst>
      <p:ext uri="{BB962C8B-B14F-4D97-AF65-F5344CB8AC3E}">
        <p14:creationId xmlns:p14="http://schemas.microsoft.com/office/powerpoint/2010/main" val="99540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76" y="1003787"/>
            <a:ext cx="119655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Применение финансовых санкций за непредставление страхователем в установленный срок либо представление неполных и (или) недостоверных сведений,  за нарушение порядка представления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сведений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375" y="1920312"/>
            <a:ext cx="119655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новой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редакцией части 3 статьи 17 Федерального закона № 27-ФЗ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финансовые санкции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размере 500 рублей в отношении каждого застрахованного лица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применяются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страхователю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непредставление в установленный срок либо представление неполных и (или) недостоверных сведений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предусмотренных пунктом 2 статьи 11 Федерального закона № 27-ФЗ (за исключением сведений, предусмотренных подпунктом 4 указанного пункта)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а именно: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8011" y="3357613"/>
            <a:ext cx="116259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сведений о датах заключения/прекращения и иных реквизитов договоров гражданско-правового характера</a:t>
            </a:r>
            <a:r>
              <a:rPr lang="ru-RU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(подпункт 5 пункта 2 статьи 11, </a:t>
            </a:r>
            <a:r>
              <a:rPr lang="ru-RU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подраздел 1.1 ЕФС-1</a:t>
            </a:r>
            <a:r>
              <a:rPr lang="ru-RU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285750" indent="-28575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сведений о страховом стаже</a:t>
            </a:r>
            <a:r>
              <a:rPr lang="ru-RU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(подпункт 3 пункта 2 статьи 11, </a:t>
            </a:r>
            <a:r>
              <a:rPr lang="ru-RU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подраздел 1.2 ЕФС-1</a:t>
            </a:r>
            <a:r>
              <a:rPr lang="ru-RU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285750" indent="-28575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сведений о застрахованных лицах, за которых перечислены дополнительные страховые взносы на накопительную пенсию и уплачены взносы работодателем</a:t>
            </a:r>
            <a:r>
              <a:rPr lang="ru-RU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(подпункт 6 статьи 11, </a:t>
            </a:r>
            <a:r>
              <a:rPr lang="ru-RU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подраздел 2 ЕФС-1</a:t>
            </a:r>
            <a:r>
              <a:rPr lang="ru-RU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8376" y="5522165"/>
            <a:ext cx="11782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соответствии с частью 4 статьи 17 Федерального закона № 27-ФЗ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финансовые санкции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размере 1000 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применяются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 страхователю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несоблюдение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порядка представления сведений в форме электронных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документов</a:t>
            </a:r>
            <a:r>
              <a:rPr lang="ru-RU" dirty="0"/>
              <a:t> </a:t>
            </a:r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случаях, предусмотренных настоящим Федеральным 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законом</a:t>
            </a:r>
            <a:endParaRPr lang="ru-RU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19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object 12"/>
          <p:cNvSpPr txBox="1">
            <a:spLocks/>
          </p:cNvSpPr>
          <p:nvPr/>
        </p:nvSpPr>
        <p:spPr>
          <a:xfrm>
            <a:off x="781049" y="584048"/>
            <a:ext cx="10717393" cy="289823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финансовых санкций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046" y="4923819"/>
            <a:ext cx="1173915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6847" indent="-376847" algn="just">
              <a:buFont typeface="Wingdings" panose="05000000000000000000" pitchFamily="2" charset="2"/>
              <a:buChar char="ü"/>
              <a:defRPr/>
            </a:pP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применяются финансовые санкций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страхователю в случаях:</a:t>
            </a:r>
          </a:p>
          <a:p>
            <a:pPr algn="just">
              <a:defRPr/>
            </a:pP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в пятидневный срок по уведомлению уточняющих сведений;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самостоятельного обнаружения ошибок в отношении ЗЛ, по которому сведения ранее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страхователем и приняты территориальным органом Фонда, до момента их обнаружения территориальным органом Фонда.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8046" y="1073616"/>
            <a:ext cx="9345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6847" indent="-376847" algn="just"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уплате финансовых санкций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страхователю: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2509" y="1577407"/>
            <a:ext cx="3352154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Направление требования </a:t>
            </a:r>
          </a:p>
          <a:p>
            <a:pPr algn="ctr"/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 уплате штрафа</a:t>
            </a:r>
            <a:endParaRPr lang="en-US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03642" y="1557504"/>
            <a:ext cx="1887055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Уплата штрафа </a:t>
            </a:r>
            <a:endParaRPr lang="ru-RU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требованию</a:t>
            </a:r>
            <a:endParaRPr lang="en-US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16168" y="1568080"/>
            <a:ext cx="2835544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50% от </a:t>
            </a:r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суммы</a:t>
            </a:r>
          </a:p>
          <a:p>
            <a:pPr algn="ctr"/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наложенного </a:t>
            </a:r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штрафа</a:t>
            </a:r>
            <a:endParaRPr lang="ru-RU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4373" y="2926140"/>
            <a:ext cx="3708425" cy="17543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Roboto Condensed Light" panose="02000000000000000000" pitchFamily="2" charset="0"/>
                <a:cs typeface="Times New Roman" pitchFamily="18" charset="0"/>
              </a:rPr>
              <a:t>Страхователю при нарушении сроков представления либо при представлении с ошибками сведений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Roboto Condensed Light" panose="02000000000000000000" pitchFamily="2" charset="0"/>
                <a:cs typeface="Times New Roman" pitchFamily="18" charset="0"/>
              </a:rPr>
              <a:t>ПУ,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Roboto Condensed Light" panose="02000000000000000000" pitchFamily="2" charset="0"/>
                <a:cs typeface="Times New Roman" pitchFamily="18" charset="0"/>
              </a:rPr>
              <a:t>при нарушении порядка представления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ea typeface="Roboto Condensed Light" panose="02000000000000000000" pitchFamily="2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65413" y="3485120"/>
            <a:ext cx="276351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Roboto Condensed Light" panose="02000000000000000000" pitchFamily="2" charset="0"/>
                <a:cs typeface="Times New Roman" pitchFamily="18" charset="0"/>
              </a:rPr>
              <a:t>Установлен срок 20 дней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423672" y="3757136"/>
            <a:ext cx="3211145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Roboto Condensed Light" panose="02000000000000000000" pitchFamily="2" charset="0"/>
                <a:cs typeface="Times New Roman" pitchFamily="18" charset="0"/>
              </a:rPr>
              <a:t>В случае уплаты штрафа не позднее 10 дней со дня получения требования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17575" r="13204" b="19704"/>
          <a:stretch/>
        </p:blipFill>
        <p:spPr>
          <a:xfrm>
            <a:off x="6017623" y="2491496"/>
            <a:ext cx="729659" cy="6410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/>
          <p:cNvPicPr/>
          <p:nvPr/>
        </p:nvPicPr>
        <p:blipFill rotWithShape="1">
          <a:blip r:embed="rId4"/>
          <a:srcRect l="80119" t="43477" r="9187" b="37011"/>
          <a:stretch/>
        </p:blipFill>
        <p:spPr bwMode="auto">
          <a:xfrm>
            <a:off x="395326" y="2145350"/>
            <a:ext cx="634365" cy="6267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5"/>
          <a:srcRect l="18501" t="13619" r="40021" b="14877"/>
          <a:stretch/>
        </p:blipFill>
        <p:spPr bwMode="auto">
          <a:xfrm>
            <a:off x="9554626" y="2457764"/>
            <a:ext cx="1104265" cy="10274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8082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044" y="1034870"/>
            <a:ext cx="11887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Подраздел 2.3. Сведения о результатах проведенных обязательных предварительных и периодических медицинских осмотров работников и проведенной специальной оценке условий труда на начало года.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998075" y="252549"/>
            <a:ext cx="1093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ЕФС-1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789698"/>
              </p:ext>
            </p:extLst>
          </p:nvPr>
        </p:nvGraphicFramePr>
        <p:xfrm>
          <a:off x="579254" y="3309258"/>
          <a:ext cx="6901409" cy="280321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763517"/>
                <a:gridCol w="770956"/>
                <a:gridCol w="575512"/>
                <a:gridCol w="670866"/>
                <a:gridCol w="670866"/>
                <a:gridCol w="575512"/>
                <a:gridCol w="574836"/>
                <a:gridCol w="574836"/>
                <a:gridCol w="574836"/>
                <a:gridCol w="574836"/>
                <a:gridCol w="574836"/>
              </a:tblGrid>
              <a:tr h="36118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показателя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Код</a:t>
                      </a:r>
                      <a:br>
                        <a:rPr lang="ru-RU" sz="1000">
                          <a:effectLst/>
                        </a:rPr>
                      </a:br>
                      <a:r>
                        <a:rPr lang="ru-RU" sz="1000">
                          <a:effectLst/>
                        </a:rPr>
                        <a:t>строки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Общее количество рабочих мест страхователя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Количество рабочих мест, в отношении которых проведена специальная оценка условий труда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6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всего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 том числе отнесенных к классам (подклассам) условий труда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7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br>
                        <a:rPr lang="ru-RU" sz="1000">
                          <a:effectLst/>
                        </a:rPr>
                      </a:br>
                      <a:r>
                        <a:rPr lang="ru-RU" sz="1000">
                          <a:effectLst/>
                        </a:rPr>
                        <a:t>класс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br>
                        <a:rPr lang="ru-RU" sz="1000">
                          <a:effectLst/>
                        </a:rPr>
                      </a:br>
                      <a:r>
                        <a:rPr lang="ru-RU" sz="1000">
                          <a:effectLst/>
                        </a:rPr>
                        <a:t>класс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 класс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класс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99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3.2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88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28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Проведение специальной оценки условий труда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         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44435" y="1710972"/>
            <a:ext cx="11312434" cy="149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обязательных предварительных и периодических медицинских осмотров работников: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Общая численность работников, подлежащих обязательным предварительным и периодическим медицинским осмотрам (чел.)  ___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Open Sans"/>
                <a:ea typeface="Times New Roman" panose="02020603050405020304" pitchFamily="18" charset="0"/>
              </a:rPr>
              <a:t>Численность работников, прошедших обязательные предварительные и периодические медицинские осмотры (чел.) ___</a:t>
            </a:r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0778" y="3207664"/>
            <a:ext cx="4019005" cy="12311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YS Text"/>
              </a:rPr>
              <a:t>Внимание!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YS Text"/>
              </a:rPr>
              <a:t>Все </a:t>
            </a:r>
            <a:r>
              <a:rPr lang="ru-RU" sz="1400" dirty="0">
                <a:solidFill>
                  <a:schemeClr val="bg1"/>
                </a:solidFill>
                <a:latin typeface="YS Text"/>
              </a:rPr>
              <a:t>сведения, отражаемые в разделе 2.3, указываются по состоянию на 1</a:t>
            </a:r>
          </a:p>
          <a:p>
            <a:r>
              <a:rPr lang="ru-RU" sz="1400" dirty="0">
                <a:solidFill>
                  <a:schemeClr val="bg1"/>
                </a:solidFill>
                <a:latin typeface="YS Text"/>
              </a:rPr>
              <a:t>января текущего года, в течении года эти сведения не изменяются.</a:t>
            </a:r>
            <a:endParaRPr lang="ru-RU" sz="1400" b="0" i="0" dirty="0">
              <a:solidFill>
                <a:schemeClr val="bg1"/>
              </a:solidFill>
              <a:effectLst/>
              <a:latin typeface="YS Tex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0777" y="4704356"/>
            <a:ext cx="4019005" cy="11695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YS Text"/>
              </a:rPr>
              <a:t>Недостоверные </a:t>
            </a:r>
            <a:r>
              <a:rPr lang="ru-RU" sz="1400" dirty="0">
                <a:solidFill>
                  <a:schemeClr val="bg1"/>
                </a:solidFill>
                <a:latin typeface="YS Text"/>
              </a:rPr>
              <a:t>сведения, отраженные в </a:t>
            </a:r>
            <a:r>
              <a:rPr lang="ru-RU" sz="1400" dirty="0" smtClean="0">
                <a:solidFill>
                  <a:schemeClr val="bg1"/>
                </a:solidFill>
                <a:latin typeface="YS Text"/>
              </a:rPr>
              <a:t>данной таблице </a:t>
            </a:r>
            <a:r>
              <a:rPr lang="ru-RU" sz="1400" dirty="0">
                <a:solidFill>
                  <a:schemeClr val="bg1"/>
                </a:solidFill>
                <a:latin typeface="YS Text"/>
              </a:rPr>
              <a:t>могут привести к </a:t>
            </a:r>
            <a:r>
              <a:rPr lang="ru-RU" sz="1400" dirty="0">
                <a:solidFill>
                  <a:srgbClr val="FF0000"/>
                </a:solidFill>
                <a:latin typeface="YS Text"/>
              </a:rPr>
              <a:t>отмене </a:t>
            </a:r>
            <a:r>
              <a:rPr lang="ru-RU" sz="1400" dirty="0">
                <a:solidFill>
                  <a:schemeClr val="bg1"/>
                </a:solidFill>
                <a:latin typeface="YS Text"/>
              </a:rPr>
              <a:t>установленной скидки к страховому тарифу и</a:t>
            </a:r>
          </a:p>
          <a:p>
            <a:r>
              <a:rPr lang="ru-RU" sz="1400" dirty="0">
                <a:solidFill>
                  <a:schemeClr val="bg1"/>
                </a:solidFill>
                <a:latin typeface="YS Text"/>
              </a:rPr>
              <a:t>(или) </a:t>
            </a:r>
            <a:r>
              <a:rPr lang="ru-RU" sz="1400" dirty="0">
                <a:solidFill>
                  <a:srgbClr val="FF0000"/>
                </a:solidFill>
                <a:latin typeface="YS Text"/>
              </a:rPr>
              <a:t>неправильному расчету </a:t>
            </a:r>
            <a:r>
              <a:rPr lang="ru-RU" sz="1400" dirty="0">
                <a:solidFill>
                  <a:schemeClr val="bg1"/>
                </a:solidFill>
                <a:latin typeface="YS Text"/>
              </a:rPr>
              <a:t>скидки (надбавки) к страховому тарифу.</a:t>
            </a:r>
            <a:endParaRPr lang="ru-RU" sz="1400" b="0" i="0" dirty="0">
              <a:solidFill>
                <a:schemeClr val="bg1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3746822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88" y="1113755"/>
            <a:ext cx="9187543" cy="550776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020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39291" y="1910204"/>
            <a:ext cx="6096000" cy="22724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ts val="34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вопросы назначения</a:t>
            </a:r>
          </a:p>
          <a:p>
            <a:pPr algn="ctr">
              <a:lnSpc>
                <a:spcPts val="34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выплаты страхового обеспечения</a:t>
            </a:r>
          </a:p>
          <a:p>
            <a:pPr algn="ctr">
              <a:lnSpc>
                <a:spcPts val="34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alt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alt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</p:spTree>
    <p:extLst>
      <p:ext uri="{BB962C8B-B14F-4D97-AF65-F5344CB8AC3E}">
        <p14:creationId xmlns:p14="http://schemas.microsoft.com/office/powerpoint/2010/main" val="1932038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Google Shape;92;p17"/>
          <p:cNvSpPr txBox="1">
            <a:spLocks/>
          </p:cNvSpPr>
          <p:nvPr/>
        </p:nvSpPr>
        <p:spPr>
          <a:xfrm>
            <a:off x="923109" y="1489167"/>
            <a:ext cx="10946674" cy="526469"/>
          </a:xfrm>
          <a:prstGeom prst="rect">
            <a:avLst/>
          </a:prstGeom>
        </p:spPr>
        <p:txBody>
          <a:bodyPr spcFirstLastPara="1" vert="horz" wrap="square" lIns="162533" tIns="162533" rIns="162533" bIns="162533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6" indent="-508006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Федеральный закон от 29.12.2006 № 255-ФЗ «Об обязательном социальном страховании на случай временной нетрудоспособности и в связи с материнством» </a:t>
            </a:r>
          </a:p>
          <a:p>
            <a:pPr marL="508006" indent="-508006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Федеральный закон от 19.05.1995 № 81-ФЗ «О государственных пособиях гражданам, имеющим детей»</a:t>
            </a:r>
          </a:p>
          <a:p>
            <a:pPr marL="508006" indent="-508006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Федеральный закон от 24.07.1998 № 125-ФЗ «Об обязательном социальном страховании от несчастных случаев на производстве и профессиональных заболеваний»</a:t>
            </a:r>
          </a:p>
          <a:p>
            <a:pPr marL="508006" indent="-508006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800" b="1" dirty="0" smtClean="0">
                <a:solidFill>
                  <a:srgbClr val="FFC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Постановление Правительства РФ от 23.11.2021 № 2010 </a:t>
            </a:r>
            <a:r>
              <a:rPr lang="ru-RU" altLang="ru-RU" sz="1800" dirty="0" smtClean="0">
                <a:solidFill>
                  <a:srgbClr val="FFC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«Об утверждении Правил получения Фондом социального страхования Российской Федерации сведений и документов, необходимых для назначения и выплаты пособий по временной нетрудоспособности, по беременности и родам, единовременного пособия при рождении ребенка, ежемесячного пособия по уходу за ребенком</a:t>
            </a:r>
          </a:p>
          <a:p>
            <a:pPr marL="508006" indent="-508006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8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Приказ ФСС РФ от 08.04.2022 № 119 «Об утверждении форм документов и сведений, </a:t>
            </a:r>
            <a:r>
              <a:rPr lang="ru-RU" altLang="ru-RU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применяемых в целях назначения и выплаты страхового обеспечения по обязательному социальному страхованию»</a:t>
            </a:r>
          </a:p>
          <a:p>
            <a:pPr marL="508006" indent="-508006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Постановление Правительства Российской Федерации от 09.08.2021 № 1320 «Об утверждении правил возмещения территориальным органом Фонда социального страхования Российской Федерации страхователю расходов на оплату дополнительных выходных дней, предоставляемых для ухода за детьми-инвалидами по одному из родителей (опекуну, попечителю)»</a:t>
            </a:r>
          </a:p>
          <a:p>
            <a:pPr marL="508006" indent="-508006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Приказ ФСС РФ от 28.07.2023 № 1471 «Об утверждении Порядка возмещения расходов страхователю на выплату социального пособия на погребение, а также возмещения стоимости услуг, предоставляемых согласно гарантированному перечню услуг по погребению, специализированной службе по вопросам похоронного дела»</a:t>
            </a:r>
          </a:p>
          <a:p>
            <a:pPr algn="l">
              <a:lnSpc>
                <a:spcPct val="115000"/>
              </a:lnSpc>
              <a:spcBef>
                <a:spcPts val="2844"/>
              </a:spcBef>
              <a:spcAft>
                <a:spcPts val="2844"/>
              </a:spcAft>
            </a:pPr>
            <a:endParaRPr lang="ru-RU" sz="1800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65278" y="440174"/>
            <a:ext cx="5565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Нормативное регулирование</a:t>
            </a:r>
            <a:r>
              <a:rPr lang="en-US" alt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порядка выплаты пособий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94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78483876"/>
              </p:ext>
            </p:extLst>
          </p:nvPr>
        </p:nvGraphicFramePr>
        <p:xfrm>
          <a:off x="1615736" y="1045028"/>
          <a:ext cx="8774026" cy="344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542903" y="38005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Застрахованные лица:</a:t>
            </a:r>
            <a:b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59279" y="4770636"/>
            <a:ext cx="103245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>
                <a:solidFill>
                  <a:schemeClr val="bg1"/>
                </a:solidFill>
              </a:rPr>
              <a:t>К застрахованным лицам </a:t>
            </a:r>
            <a:r>
              <a:rPr lang="ru-RU" sz="2000" b="1" dirty="0">
                <a:solidFill>
                  <a:schemeClr val="bg1"/>
                </a:solidFill>
              </a:rPr>
              <a:t>не относятся:</a:t>
            </a:r>
            <a:r>
              <a:rPr lang="ru-RU" sz="2000" dirty="0">
                <a:solidFill>
                  <a:schemeClr val="bg1"/>
                </a:solidFill>
              </a:rPr>
              <a:t> лица, применяющие специальный налоговый режим «Налог на профессиональный доход» (</a:t>
            </a:r>
            <a:r>
              <a:rPr lang="ru-RU" sz="2000" dirty="0" err="1">
                <a:solidFill>
                  <a:schemeClr val="bg1"/>
                </a:solidFill>
              </a:rPr>
              <a:t>самозанятые</a:t>
            </a:r>
            <a:r>
              <a:rPr lang="ru-RU" sz="2000" dirty="0">
                <a:solidFill>
                  <a:schemeClr val="bg1"/>
                </a:solidFill>
              </a:rPr>
              <a:t>), а также лица, получающие страховые пенсии в соответствии с законодательством РФ, являющиеся опекунами или попечителями, исполняющими свои обязанности </a:t>
            </a:r>
            <a:r>
              <a:rPr lang="ru-RU" sz="2000" dirty="0" err="1">
                <a:solidFill>
                  <a:schemeClr val="bg1"/>
                </a:solidFill>
              </a:rPr>
              <a:t>возмездно</a:t>
            </a:r>
            <a:r>
              <a:rPr lang="ru-RU" sz="2000" dirty="0">
                <a:solidFill>
                  <a:schemeClr val="bg1"/>
                </a:solidFill>
              </a:rPr>
              <a:t> по договору об осуществлении опеки или попечительства, в том числе по договору о приемной семье.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39698" y="4916868"/>
            <a:ext cx="1222039" cy="13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89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42903" y="38005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Застрахованные лица:</a:t>
            </a:r>
            <a:b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4402" y="1231089"/>
            <a:ext cx="3562169" cy="100701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 случай временной нетрудоспособности и в связи с материнством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3142" y="1231090"/>
            <a:ext cx="3543607" cy="110280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несчастных случаев на производстве и профессиональных заболеваний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2855" y="2647406"/>
            <a:ext cx="3583716" cy="3803178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381006" indent="-381006">
              <a:buFontTx/>
              <a:buChar char="-"/>
              <a:defRPr/>
            </a:pP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лица, работающие по трудовым договорам;</a:t>
            </a:r>
          </a:p>
          <a:p>
            <a:pPr marL="381006" indent="-381006">
              <a:buFontTx/>
              <a:buChar char="-"/>
              <a:defRPr/>
            </a:pPr>
            <a:endParaRPr lang="ru-RU" sz="16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81006" indent="-381006">
              <a:buFontTx/>
              <a:buChar char="-"/>
              <a:defRPr/>
            </a:pPr>
            <a:r>
              <a:rPr lang="ru-RU" sz="16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лица, занятые по договорам гражданско-правового характера, предметом которых являются выполнение работ или оказание услуг</a:t>
            </a:r>
          </a:p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i="1" dirty="0">
                <a:solidFill>
                  <a:srgbClr val="000000"/>
                </a:solidFill>
                <a:latin typeface="Arial Narrow" panose="020B0606020202030204" pitchFamily="34" charset="0"/>
              </a:rPr>
              <a:t>если в предшествующем году сумма страховых взносов составляла в совокупном размере не менее стоимости страхового года (2,9 % от МРОТ*12)</a:t>
            </a:r>
            <a:endParaRPr lang="ru-RU" sz="16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151222" y="2647406"/>
            <a:ext cx="3744687" cy="3935380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381006" indent="-381006">
              <a:buFontTx/>
              <a:buChar char="-"/>
              <a:defRPr/>
            </a:pP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лица, работающие по трудовым договорам;</a:t>
            </a:r>
          </a:p>
          <a:p>
            <a:pPr marL="381006" indent="-381006">
              <a:buFontTx/>
              <a:buChar char="-"/>
              <a:defRPr/>
            </a:pPr>
            <a:endParaRPr lang="ru-RU" sz="16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81006" indent="-381006">
              <a:buFontTx/>
              <a:buChar char="-"/>
              <a:defRPr/>
            </a:pPr>
            <a:endParaRPr lang="ru-RU" sz="16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81006" indent="-381006">
              <a:buFontTx/>
              <a:buChar char="-"/>
              <a:defRPr/>
            </a:pP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лица, занятые по договорам гражданско-правового характера, предметом которых являются выполнение работ или оказание услуг</a:t>
            </a:r>
          </a:p>
          <a:p>
            <a:pPr algn="ctr">
              <a:defRPr/>
            </a:pPr>
            <a:r>
              <a:rPr lang="ru-RU" sz="16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(только если в соответствии с договорами заказчик обязан уплачивать страховые взносы)</a:t>
            </a:r>
          </a:p>
          <a:p>
            <a:pPr marL="381006" indent="-381006">
              <a:buFontTx/>
              <a:buChar char="-"/>
              <a:defRPr/>
            </a:pPr>
            <a:endParaRPr lang="ru-RU" sz="16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6731" y="2706447"/>
            <a:ext cx="1497875" cy="7489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2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29118" y="4702528"/>
            <a:ext cx="673100" cy="7489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2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≠</a:t>
            </a:r>
          </a:p>
        </p:txBody>
      </p:sp>
    </p:spTree>
    <p:extLst>
      <p:ext uri="{BB962C8B-B14F-4D97-AF65-F5344CB8AC3E}">
        <p14:creationId xmlns:p14="http://schemas.microsoft.com/office/powerpoint/2010/main" val="217339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760698"/>
              </p:ext>
            </p:extLst>
          </p:nvPr>
        </p:nvGraphicFramePr>
        <p:xfrm>
          <a:off x="357052" y="1584961"/>
          <a:ext cx="11477897" cy="487860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032176"/>
                <a:gridCol w="5445721"/>
              </a:tblGrid>
              <a:tr h="980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МЕТОД</a:t>
                      </a:r>
                      <a:r>
                        <a:rPr lang="ru-RU" sz="1600" baseline="0" dirty="0" smtClean="0"/>
                        <a:t> 1: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Назначение пособия по НЕСКОЛЬКИМ страхователям (ч.2, ч.4 ст.13 255-ФЗ)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60971" marB="6097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МЕТОД 2: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Назначение пособия по ОДНОМУ страхователю (ч.3,</a:t>
                      </a:r>
                      <a:r>
                        <a:rPr lang="ru-RU" sz="1600" baseline="0" dirty="0" smtClean="0"/>
                        <a:t> ч.4 ст.13 255-ФЗ)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5" marR="121925" marT="60971" marB="60971"/>
                </a:tc>
              </a:tr>
              <a:tr h="140724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  - запросы направляются всем страхователям; </a:t>
                      </a:r>
                    </a:p>
                    <a:p>
                      <a:pPr algn="just"/>
                      <a:r>
                        <a:rPr lang="ru-RU" sz="1600" dirty="0" smtClean="0"/>
                        <a:t>-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заработок указывается</a:t>
                      </a:r>
                      <a:r>
                        <a:rPr lang="ru-RU" sz="1600" baseline="0" dirty="0" smtClean="0"/>
                        <a:t> по каждому страхователю отдельно (не суммируется!)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5" marR="121925" marT="60971" marB="6097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 - запросы направляются всем страхователям (идентичные);</a:t>
                      </a:r>
                    </a:p>
                    <a:p>
                      <a:pPr algn="just"/>
                      <a:r>
                        <a:rPr lang="ru-RU" sz="1600" dirty="0" smtClean="0"/>
                        <a:t>  - заработок указывается</a:t>
                      </a:r>
                      <a:r>
                        <a:rPr lang="ru-RU" sz="1600" baseline="0" dirty="0" smtClean="0"/>
                        <a:t> ОБЩЕЙ СУММОЙ со всех мест работы</a:t>
                      </a:r>
                    </a:p>
                    <a:p>
                      <a:pPr algn="just"/>
                      <a:endParaRPr lang="ru-RU" sz="1600" baseline="0" dirty="0" smtClean="0"/>
                    </a:p>
                    <a:p>
                      <a:pPr algn="just"/>
                      <a:r>
                        <a:rPr lang="ru-RU" sz="1600" baseline="0" dirty="0" smtClean="0"/>
                        <a:t>Сообщение 101 одного из страхователей БЛОКИРУЕТ запросы (сообщения 100) остальных страхователей</a:t>
                      </a:r>
                      <a:endParaRPr lang="ru-RU" sz="1600" b="0" i="1" baseline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5" marR="121925" marT="60971" marB="60971"/>
                </a:tc>
              </a:tr>
              <a:tr h="306632"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                                                               ДЕЙСТВИЯ СТРАХОВАТЕЛЯ:</a:t>
                      </a:r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 marL="121925" marR="121925" marT="60971" marB="60971"/>
                </a:tc>
                <a:tc hMerge="1">
                  <a:txBody>
                    <a:bodyPr/>
                    <a:lstStyle/>
                    <a:p>
                      <a:endParaRPr lang="ru-RU" sz="155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1947314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Направить</a:t>
                      </a:r>
                      <a:r>
                        <a:rPr lang="ru-RU" sz="1600" baseline="0" dirty="0" smtClean="0"/>
                        <a:t> ответ (сообщение 101) на входящий запрос БЕЗ КОРРЕКТИРОВКИ СУММ СРЕДНЕГО ЗАРАБОТКА</a:t>
                      </a:r>
                      <a:endParaRPr lang="ru-RU" sz="1600" b="1" dirty="0">
                        <a:latin typeface="Arial Narrow" panose="020B0606020202030204" pitchFamily="34" charset="0"/>
                      </a:endParaRPr>
                    </a:p>
                  </a:txBody>
                  <a:tcPr marL="121925" marR="121925" marT="60971" marB="6097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1. Удостовериться, что застрахованное лицо выбрало именно вас,</a:t>
                      </a:r>
                      <a:r>
                        <a:rPr lang="ru-RU" sz="1600" baseline="0" dirty="0" smtClean="0"/>
                        <a:t> а не другого страхователя, для назначения пособия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2. Направить ответ (сообщение 101) на входящий запрос </a:t>
                      </a:r>
                      <a:r>
                        <a:rPr lang="ru-RU" sz="1600" baseline="0" dirty="0" smtClean="0"/>
                        <a:t>БЕЗ КОРРЕКТИРОВКИ СУММ СРЕДНЕГО ЗАРАБОТКА</a:t>
                      </a:r>
                      <a:endParaRPr lang="ru-RU" sz="1600" b="1" dirty="0" smtClean="0">
                        <a:latin typeface="Arial Narrow" panose="020B0606020202030204" pitchFamily="34" charset="0"/>
                      </a:endParaRPr>
                    </a:p>
                  </a:txBody>
                  <a:tcPr marL="121925" marR="121925" marT="60971" marB="60971"/>
                </a:tc>
              </a:tr>
            </a:tbl>
          </a:graphicData>
        </a:graphic>
      </p:graphicFrame>
      <p:sp>
        <p:nvSpPr>
          <p:cNvPr id="4" name="Google Shape;90;p17"/>
          <p:cNvSpPr txBox="1">
            <a:spLocks/>
          </p:cNvSpPr>
          <p:nvPr/>
        </p:nvSpPr>
        <p:spPr>
          <a:xfrm>
            <a:off x="2116183" y="248576"/>
            <a:ext cx="7297784" cy="906846"/>
          </a:xfrm>
          <a:prstGeom prst="rect">
            <a:avLst/>
          </a:prstGeom>
        </p:spPr>
        <p:txBody>
          <a:bodyPr spcFirstLastPara="1" vert="horz" wrap="square" lIns="162533" tIns="162533" rIns="162533" bIns="162533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зависимости от определенного системой метода назначения пособия необходимо осуществлять следующие действия</a:t>
            </a:r>
            <a:endParaRPr lang="ru-RU" altLang="ru-RU" sz="1800" b="1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56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257453" y="1878238"/>
            <a:ext cx="11532093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    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 </a:t>
            </a:r>
            <a:r>
              <a:rPr lang="ru-RU" altLang="ru-RU" sz="1800" dirty="0">
                <a:solidFill>
                  <a:schemeClr val="bg1"/>
                </a:solidFill>
                <a:latin typeface="Arial Narrow" panose="020B0606020202030204" pitchFamily="34" charset="0"/>
              </a:rPr>
              <a:t>Листок нетрудоспособности формируется по результатам проведения экспертизы временной нетрудоспособности, целью которой является определение способности работника осуществлять трудовую деятельность и необходимости его временного освобождения от работы по всем местам работы, включая дистанционную работу, с обязательным соблюдением режима лечения, определенного врачом.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altLang="ru-RU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  </a:t>
            </a:r>
            <a:r>
              <a:rPr lang="ru-RU" altLang="ru-RU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ВАЖНО! </a:t>
            </a:r>
            <a:r>
              <a:rPr lang="ru-RU" altLang="ru-RU" sz="1800" b="1" dirty="0">
                <a:solidFill>
                  <a:srgbClr val="FFC000"/>
                </a:solidFill>
                <a:latin typeface="Arial Narrow" panose="020B0606020202030204" pitchFamily="34" charset="0"/>
              </a:rPr>
              <a:t>Осуществление трудовой деятельности в период временной нетрудоспособности хотя бы по одному из мест работы является нарушением режима лечения, предписанного лечащим врачом.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altLang="ru-RU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  </a:t>
            </a:r>
            <a:r>
              <a:rPr lang="ru-RU" altLang="ru-RU" sz="1800" dirty="0">
                <a:solidFill>
                  <a:schemeClr val="bg1"/>
                </a:solidFill>
                <a:latin typeface="Arial Narrow" panose="020B0606020202030204" pitchFamily="34" charset="0"/>
              </a:rPr>
              <a:t>В случае выхода застрахованного лица на работу без выписки согласно Порядка формирования листов нетрудоспособности, утв. Приказом Министерства здравоохранения РФ от 23.11.2021 № 1089н, в графе листка нетрудоспособности «Отметка о нарушении условий оказания медицинской помощи» медицинской организацией указывается код «25».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altLang="ru-RU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       Пособие по временной нетрудоспособности в случае нарушения режима выплачивается  в размере, не превышающем за полный календарный месяц минимального размера оплаты (пункт 1 часть 2 статьи 8 Федерального закона от 29.12.2006 № 255-ФЗ</a:t>
            </a:r>
            <a:r>
              <a:rPr lang="ru-RU" altLang="ru-RU" sz="1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).         </a:t>
            </a:r>
            <a:endParaRPr lang="ru-RU" altLang="ru-RU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23278" y="1040290"/>
            <a:ext cx="105466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Порядок назначения пособия по временной нетрудоспособности в случае, если работник в период нетрудоспособности осуществлял трудовую деятельность по одному из мест работы</a:t>
            </a:r>
          </a:p>
        </p:txBody>
      </p:sp>
    </p:spTree>
    <p:extLst>
      <p:ext uri="{BB962C8B-B14F-4D97-AF65-F5344CB8AC3E}">
        <p14:creationId xmlns:p14="http://schemas.microsoft.com/office/powerpoint/2010/main" val="3125053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23278" y="1040290"/>
            <a:ext cx="105466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Порядок назначения пособия по временной нетрудоспособности в случае, если работник в период нетрудоспособности осуществлял трудовую деятельность по одному из мест работы</a:t>
            </a: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345695" y="1998155"/>
            <a:ext cx="11514872" cy="388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</a:t>
            </a:r>
            <a:r>
              <a:rPr lang="ru-RU" altLang="ru-RU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  <a:r>
              <a:rPr lang="ru-RU" alt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При выявлении ОСФР случаев, когда застрахованное лицо в период временной нетрудоспособности осуществляло трудовую деятельность по одному из мест работы, в адрес страхователя направляется извещение с текстом: 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600" i="1" dirty="0">
                <a:solidFill>
                  <a:schemeClr val="bg1"/>
                </a:solidFill>
                <a:latin typeface="Arial Narrow" panose="020B0606020202030204" pitchFamily="34" charset="0"/>
              </a:rPr>
              <a:t>       «</a:t>
            </a:r>
            <a:r>
              <a:rPr lang="ru-RU" sz="1600" i="1" dirty="0">
                <a:solidFill>
                  <a:schemeClr val="bg1"/>
                </a:solidFill>
                <a:latin typeface="Arial Narrow" panose="020B0606020202030204" pitchFamily="34" charset="0"/>
              </a:rPr>
              <a:t>В связи с наличием трудовых отношений с другим страхователем, отказавшим в выплате пособия по данному ЭЛН в связи с работой застрахованного лица в период нетрудоспособности, ЭЛН оплате не подлежит.»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sz="1600" b="1" i="1" dirty="0">
                <a:solidFill>
                  <a:srgbClr val="FFC000"/>
                </a:solidFill>
                <a:latin typeface="Arial Narrow" panose="020B0606020202030204" pitchFamily="34" charset="0"/>
              </a:rPr>
              <a:t>Действия застрахованного лица:</a:t>
            </a:r>
          </a:p>
          <a:p>
            <a:pPr algn="just">
              <a:spcBef>
                <a:spcPct val="0"/>
              </a:spcBef>
              <a:defRPr/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если действительно трудился в период ЭЛН у другого страхователя – рассмотреть возможность обращения в медицинскую организацию за получением дубликата ЭЛН с кодом «25» (нарушение режима лечения) с даты выхода на работу у другого страхователя;</a:t>
            </a:r>
          </a:p>
          <a:p>
            <a:pPr algn="just">
              <a:spcBef>
                <a:spcPct val="0"/>
              </a:spcBef>
              <a:defRPr/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если ЭЛН не оплачен другим страхователем по иным причинам (простой, отпуск без сохранения и т.д.) - </a:t>
            </a:r>
            <a:r>
              <a:rPr lang="ru-RU" sz="1600" i="1" dirty="0">
                <a:solidFill>
                  <a:schemeClr val="bg1"/>
                </a:solidFill>
                <a:latin typeface="Arial Narrow" panose="020B0606020202030204" pitchFamily="34" charset="0"/>
              </a:rPr>
              <a:t> предоставить пояснения (документы), подтверждающие </a:t>
            </a:r>
            <a:r>
              <a:rPr lang="ru-RU" sz="1600" i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факт освобождения от работы без выплаты заработной платы</a:t>
            </a:r>
            <a:r>
              <a:rPr lang="ru-RU" sz="1600" i="1" dirty="0">
                <a:solidFill>
                  <a:schemeClr val="bg1"/>
                </a:solidFill>
                <a:latin typeface="Arial Narrow" panose="020B0606020202030204" pitchFamily="34" charset="0"/>
              </a:rPr>
              <a:t> у другого страхователя.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sz="1600" b="1" dirty="0">
                <a:solidFill>
                  <a:srgbClr val="FFC000"/>
                </a:solidFill>
                <a:latin typeface="Arial Narrow" panose="020B0606020202030204" pitchFamily="34" charset="0"/>
              </a:rPr>
              <a:t>Действия страхователя: 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в случае оформления  дубликата ЭЛН необходимо представить сведения (сообщение 101) на выплату пособия по новому листку нетрудоспособности;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в случае предоставления застрахованным лицом необходимых пояснений (некорректный отказ в выплате пособия другим страхователем) - повторно направить сведения на выплату пособия по данному листку нетрудоспособности, указав в графе «Примечание» фактическую причину отказа в выплате другим страхователем.</a:t>
            </a:r>
            <a:r>
              <a:rPr lang="ru-RU" alt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093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381206" y="2015910"/>
            <a:ext cx="11322051" cy="472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  <a:defRPr/>
            </a:pPr>
            <a:r>
              <a:rPr lang="ru-RU" alt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</a:t>
            </a:r>
            <a:r>
              <a:rPr lang="ru-RU" alt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Единовременное пособие при рождении ребенка  выплачивается как работающим, так и неработающим гражданам.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      Право на единовременное пособие при рождении ребенка определяется </a:t>
            </a:r>
            <a:r>
              <a:rPr lang="ru-RU" sz="1600" b="1" dirty="0">
                <a:solidFill>
                  <a:srgbClr val="FFC000"/>
                </a:solidFill>
                <a:latin typeface="Arial Narrow" panose="020B0606020202030204" pitchFamily="34" charset="0"/>
              </a:rPr>
              <a:t>на дату страхового случая (рождение ребенка) </a:t>
            </a: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ст. 1.2, 1.3 Федерального Закона № 255-ФЗ.</a:t>
            </a:r>
          </a:p>
          <a:p>
            <a:pPr marL="380990" indent="-380990" algn="just">
              <a:defRPr/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Если на дату рождения ребенка оба родителя не являлись застрахованными лицами (не были трудоустроены), то за назначением единовременного пособия при рождении ребенка одному из родителей необходимо обратиться лично с заявлением в территориальный орган СФР по месту жительства (месту пребывания, месту фактического проживания). </a:t>
            </a:r>
          </a:p>
          <a:p>
            <a:pPr marL="380990" indent="-380990" algn="just">
              <a:defRPr/>
            </a:pPr>
            <a:endParaRPr lang="ru-RU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80990" indent="-380990" algn="just">
              <a:defRPr/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Если родители (один из родителей) на дату рождения ребенка являлись работающими гражданами, единовременное пособие при рождении ребенка назначается и выплачивается по месту работы одного из родителей.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endParaRPr lang="ru-RU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ru-RU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Обращаем внимание! </a:t>
            </a: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Если дата рождения ребенка ранее даты трудоустройства работника в Вашей организации, то за назначением работник должен обратиться: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- к тому работодателю, у которого он работал на дату рождения ребенка;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- лично в Фонд, если ни он, ни второй родитель не имели трудовых отношений.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(пример: у страхователя А трудоустроен по 15.08.2024, у страхователя Б трудоустроен с 20.08.2024, ребенок родился 10.08.2024 – выплата производится по страхователю А).</a:t>
            </a:r>
            <a:endParaRPr lang="ru-RU" altLang="ru-RU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8598" y="808618"/>
            <a:ext cx="7430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Определение права для назначения единовременного пособия при рождении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1454841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8138" y="1233361"/>
            <a:ext cx="11846716" cy="4610558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defRPr/>
            </a:pPr>
            <a:r>
              <a:rPr lang="ru-RU" altLang="ru-RU" sz="1600" b="1" i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15.06.2025</a:t>
            </a:r>
            <a:r>
              <a:rPr lang="ru-RU" altLang="ru-RU" sz="1600" i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вступил в силу Приказ Фонда пенсионного и социального страхования Российской Федерации от 28.04.2025г. № 520 «О внесении изменений в приложения № 1, № 3, № 4, № 6 к Приказу Фонда пенсионного и социального страхования Российской Федерации от 22 апреля 2024 г. № 643».</a:t>
            </a:r>
          </a:p>
          <a:p>
            <a:pPr algn="just">
              <a:lnSpc>
                <a:spcPct val="107000"/>
              </a:lnSpc>
              <a:defRPr/>
            </a:pPr>
            <a:endParaRPr lang="ru-RU" altLang="ru-RU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Приказом внесены изменения в следующие формы:</a:t>
            </a:r>
          </a:p>
          <a:p>
            <a:pPr algn="just"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i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Сведения о застрахованном лице</a:t>
            </a:r>
            <a:r>
              <a:rPr lang="ru-RU" altLang="ru-RU" sz="1600" i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(Приложение № 1)</a:t>
            </a:r>
          </a:p>
          <a:p>
            <a:pPr algn="just">
              <a:defRPr/>
            </a:pPr>
            <a:r>
              <a:rPr lang="ru-RU" altLang="ru-RU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 застрахованного лица не является обязательным, указывается при наличии (ранее являлся обязательным реквизитом);</a:t>
            </a:r>
            <a:endParaRPr lang="ru-RU" altLang="ru-RU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altLang="ru-RU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i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Извещение о внесении исправлений в листок нетрудоспособности в форме электронного документа</a:t>
            </a:r>
            <a:r>
              <a:rPr lang="ru-RU" altLang="ru-RU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(Приложение № 2)</a:t>
            </a:r>
          </a:p>
          <a:p>
            <a:pPr algn="just">
              <a:defRPr/>
            </a:pPr>
            <a:r>
              <a:rPr lang="ru-RU" altLang="ru-RU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Добавлено поле «Наименование территориального органа Фонда пенсионного и социального страхования Российской Федерации»;</a:t>
            </a:r>
            <a:endParaRPr lang="ru-RU" altLang="ru-RU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altLang="ru-RU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altLang="ru-RU" sz="1600" b="1" i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Заявление о назначении ежемесячного пособия по уходу за ребенком </a:t>
            </a: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(Приложение № 3)</a:t>
            </a:r>
          </a:p>
          <a:p>
            <a:pPr algn="just">
              <a:defRPr/>
            </a:pPr>
            <a:r>
              <a:rPr lang="ru-RU" altLang="ru-RU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СНИЛС ребенка является обязательным реквизитом (ранее указывался при наличии);</a:t>
            </a:r>
            <a:endParaRPr lang="ru-RU" altLang="ru-RU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altLang="ru-RU" sz="1600" b="1" i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Уведомление о прекращении права застрахованного лица на получение ежемесячного пособия по уходу за ребенком</a:t>
            </a:r>
            <a:r>
              <a:rPr lang="ru-RU" altLang="ru-RU" sz="1600" i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(Приложение № 4)</a:t>
            </a:r>
          </a:p>
          <a:p>
            <a:pPr algn="just">
              <a:defRPr/>
            </a:pPr>
            <a:r>
              <a:rPr lang="ru-RU" altLang="ru-RU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СНИЛС ребенка является обязательным реквизитом (ранее указывался при наличии),</a:t>
            </a:r>
            <a:endParaRPr lang="ru-RU" altLang="ru-RU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altLang="ru-RU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раздел </a:t>
            </a:r>
            <a:r>
              <a:rPr lang="en-US" altLang="ru-RU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altLang="ru-RU" sz="16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«Иные сведения» добавлено поле Дата прекращения права застрахованного лица на получение ежемесячного пособия по уходу за ребенком.</a:t>
            </a:r>
            <a:endParaRPr lang="ru-RU" altLang="ru-RU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endParaRPr lang="ru-RU" alt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27521" y="267175"/>
            <a:ext cx="9893300" cy="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933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формы документов</a:t>
            </a:r>
          </a:p>
        </p:txBody>
      </p:sp>
    </p:spTree>
    <p:extLst>
      <p:ext uri="{BB962C8B-B14F-4D97-AF65-F5344CB8AC3E}">
        <p14:creationId xmlns:p14="http://schemas.microsoft.com/office/powerpoint/2010/main" val="2902700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947228" y="1135968"/>
            <a:ext cx="4722052" cy="75935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bg2"/>
                </a:solidFill>
                <a:latin typeface="+mn-lt"/>
              </a:rPr>
              <a:t>Редакция до 01.01.2024</a:t>
            </a:r>
            <a:endParaRPr lang="ru-RU" sz="2000" b="1" i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33872" y="1135967"/>
            <a:ext cx="5696872" cy="75935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bg1"/>
                </a:solidFill>
                <a:latin typeface="+mn-lt"/>
              </a:rPr>
              <a:t>Редакция после 01.01.2024</a:t>
            </a:r>
            <a:endParaRPr lang="ru-RU" sz="20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47228" y="1981199"/>
            <a:ext cx="4735908" cy="2374803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b="1" dirty="0" smtClean="0"/>
              <a:t>Часть </a:t>
            </a:r>
            <a:r>
              <a:rPr lang="ru-RU" sz="1600" b="1" dirty="0"/>
              <a:t>1.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Arial Narrow" panose="020B0606020202030204" pitchFamily="34" charset="0"/>
                <a:ea typeface="Proxima Nova"/>
                <a:cs typeface="Times New Roman" panose="02020603050405020304" pitchFamily="18" charset="0"/>
                <a:sym typeface="Proxima Nova"/>
              </a:rPr>
              <a:t>Ежемесячное пособие по уходу за ребенком выплачивается застрахованным лицам (матери, отцу, другим родственникам, опекунам), фактически осуществляющим уход за ребенком и находящимся в отпуске по уходу за ребенком, со дня предоставления отпуска по уходу за ребенком до достижения ребенком возраста полутора лет</a:t>
            </a:r>
            <a:endParaRPr lang="ru-RU" sz="1600" b="1" dirty="0">
              <a:solidFill>
                <a:srgbClr val="000000"/>
              </a:solidFill>
              <a:latin typeface="Arial Narrow" panose="020B0606020202030204" pitchFamily="34" charset="0"/>
              <a:ea typeface="Proxima Nova"/>
              <a:cs typeface="Times New Roman" panose="02020603050405020304" pitchFamily="18" charset="0"/>
              <a:sym typeface="Proxima Nova"/>
              <a:hlinkClick r:id="rId3"/>
            </a:endParaRPr>
          </a:p>
          <a:p>
            <a:pPr algn="just"/>
            <a:endParaRPr lang="ru-RU" sz="1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47228" y="4482125"/>
            <a:ext cx="4771934" cy="216811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b="1" dirty="0" smtClean="0">
                <a:latin typeface="Arial Narrow" panose="020B0606020202030204" pitchFamily="34" charset="0"/>
              </a:rPr>
              <a:t>Часть </a:t>
            </a:r>
            <a:r>
              <a:rPr lang="ru-RU" sz="1600" b="1" dirty="0">
                <a:latin typeface="Arial Narrow" panose="020B0606020202030204" pitchFamily="34" charset="0"/>
              </a:rPr>
              <a:t>2.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  <a:p>
            <a:pPr algn="just"/>
            <a:r>
              <a:rPr lang="ru-RU" sz="1600" b="1" dirty="0">
                <a:latin typeface="Arial Narrow" panose="020B0606020202030204" pitchFamily="34" charset="0"/>
              </a:rPr>
              <a:t>Право на ежемесячное пособие по уходу за ребенком сохраняется в случае, если лицо, находящееся в отпуске по уходу за ребенком, </a:t>
            </a:r>
            <a:r>
              <a:rPr lang="ru-RU" sz="1600" b="1" strike="sngStrike" dirty="0">
                <a:latin typeface="Arial Narrow" panose="020B0606020202030204" pitchFamily="34" charset="0"/>
              </a:rPr>
              <a:t>работает</a:t>
            </a:r>
            <a:r>
              <a:rPr lang="ru-RU" sz="1600" b="1" dirty="0">
                <a:latin typeface="Arial Narrow" panose="020B0606020202030204" pitchFamily="34" charset="0"/>
              </a:rPr>
              <a:t> на условиях неполного рабочего времени или на дому </a:t>
            </a:r>
            <a:r>
              <a:rPr lang="ru-RU" sz="1600" b="1" strike="sngStrike" dirty="0">
                <a:latin typeface="Arial Narrow" panose="020B0606020202030204" pitchFamily="34" charset="0"/>
              </a:rPr>
              <a:t>и продолжает осуществлять уход</a:t>
            </a:r>
            <a:r>
              <a:rPr lang="ru-RU" sz="1600" b="1" dirty="0">
                <a:latin typeface="Arial Narrow" panose="020B0606020202030204" pitchFamily="34" charset="0"/>
              </a:rPr>
              <a:t> за ребенком</a:t>
            </a:r>
            <a:r>
              <a:rPr lang="ru-RU" sz="1600" b="1" dirty="0" smtClean="0">
                <a:latin typeface="Arial Narrow" panose="020B0606020202030204" pitchFamily="34" charset="0"/>
              </a:rPr>
              <a:t>.</a:t>
            </a:r>
            <a:endParaRPr lang="ru-RU" sz="1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233872" y="2000619"/>
            <a:ext cx="5696872" cy="24401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1600" b="1" dirty="0" smtClean="0"/>
          </a:p>
          <a:p>
            <a:pPr algn="just"/>
            <a:r>
              <a:rPr lang="ru-RU" sz="1600" b="1" dirty="0" smtClean="0"/>
              <a:t>Часть </a:t>
            </a:r>
            <a:r>
              <a:rPr lang="ru-RU" sz="1600" b="1" dirty="0"/>
              <a:t>1. </a:t>
            </a:r>
            <a:r>
              <a:rPr lang="ru-RU" sz="1600" b="1" dirty="0">
                <a:latin typeface="Arial Narrow" panose="020B0606020202030204" pitchFamily="34" charset="0"/>
              </a:rPr>
              <a:t>Ежемесячное пособие по уходу за ребенком выплачивается застрахованным лицам (матери, отцу, другим родственникам, опекунам), фактически осуществляющим уход за ребенком и находящимся в отпуске по уходу за ребенком </a:t>
            </a:r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либо вышедшим на работу из этого отпуска ранее достижения ребенком возраста полутора лет в соответствии с частью 2 настоящей статьи</a:t>
            </a:r>
            <a:r>
              <a:rPr lang="ru-RU" sz="1600" b="1" dirty="0">
                <a:latin typeface="Arial Narrow" panose="020B0606020202030204" pitchFamily="34" charset="0"/>
              </a:rPr>
              <a:t>, со дня предоставления отпуска по уходу за ребенком до достижения ребенком возраста полутора лет</a:t>
            </a:r>
          </a:p>
          <a:p>
            <a:pPr algn="just"/>
            <a:endParaRPr lang="ru-RU" sz="1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233872" y="4587426"/>
            <a:ext cx="5696872" cy="206280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Часть </a:t>
            </a:r>
            <a:r>
              <a:rPr lang="ru-RU" sz="1600" b="1" dirty="0">
                <a:solidFill>
                  <a:srgbClr val="002060"/>
                </a:solidFill>
              </a:rPr>
              <a:t>2. </a:t>
            </a:r>
            <a:r>
              <a:rPr lang="ru-RU" sz="1600" b="1" dirty="0">
                <a:latin typeface="Arial Narrow" panose="020B0606020202030204" pitchFamily="34" charset="0"/>
              </a:rPr>
              <a:t>Право на ежемесячное пособие по уходу за ребенком сохраняется в случае, если лицо, находящееся в отпуске по уходу за ребенком, </a:t>
            </a:r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выходит на работу (в том числе </a:t>
            </a:r>
            <a:r>
              <a:rPr lang="ru-RU" sz="1600" b="1" dirty="0">
                <a:latin typeface="Arial Narrow" panose="020B0606020202030204" pitchFamily="34" charset="0"/>
              </a:rPr>
              <a:t>на условиях неполного рабочего времени, </a:t>
            </a:r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работы </a:t>
            </a:r>
            <a:r>
              <a:rPr lang="ru-RU" sz="1600" b="1" dirty="0">
                <a:latin typeface="Arial Narrow" panose="020B0606020202030204" pitchFamily="34" charset="0"/>
              </a:rPr>
              <a:t>на дому </a:t>
            </a:r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или дистанционной работы) из отпуска по уходу </a:t>
            </a:r>
            <a:r>
              <a:rPr lang="ru-RU" sz="1600" b="1" dirty="0">
                <a:latin typeface="Arial Narrow" panose="020B0606020202030204" pitchFamily="34" charset="0"/>
              </a:rPr>
              <a:t>за </a:t>
            </a:r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ребенком ранее достижения ребенком возраста полутора лет или в период этого отпуска работает у другого страхователя (в том числе на указанных условиях)</a:t>
            </a:r>
            <a:endParaRPr lang="ru-RU" sz="1600" b="1" dirty="0">
              <a:solidFill>
                <a:srgbClr val="FF0000"/>
              </a:solidFill>
              <a:latin typeface="Arial Narrow" panose="020B0606020202030204" pitchFamily="34" charset="0"/>
              <a:hlinkClick r:id="rId3"/>
            </a:endParaRPr>
          </a:p>
          <a:p>
            <a:pPr algn="just"/>
            <a:endParaRPr lang="ru-RU" sz="1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7860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10789" y="1709619"/>
            <a:ext cx="93442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изменения в порядке заполнения и представления раздела 1</a:t>
            </a:r>
          </a:p>
          <a:p>
            <a:pPr algn="ctr"/>
            <a:r>
              <a:rPr lang="ru-RU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«Сведения о трудовой (иной) деятельности, страховом стаже, </a:t>
            </a:r>
          </a:p>
          <a:p>
            <a:pPr algn="ctr"/>
            <a:r>
              <a:rPr lang="ru-RU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заработной плате</a:t>
            </a:r>
          </a:p>
          <a:p>
            <a:pPr algn="ctr"/>
            <a:r>
              <a:rPr lang="ru-RU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</a:p>
          <a:p>
            <a:pPr algn="ctr"/>
            <a:r>
              <a:rPr lang="ru-RU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страховых взносах на накопительную пенсию» формы ЕФС-1,</a:t>
            </a:r>
          </a:p>
          <a:p>
            <a:pPr algn="ctr"/>
            <a:r>
              <a:rPr lang="ru-RU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утвержденной приказом СФР от 17.11.2025 № 1462:</a:t>
            </a:r>
          </a:p>
        </p:txBody>
      </p:sp>
    </p:spTree>
    <p:extLst>
      <p:ext uri="{BB962C8B-B14F-4D97-AF65-F5344CB8AC3E}">
        <p14:creationId xmlns:p14="http://schemas.microsoft.com/office/powerpoint/2010/main" val="77693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864456"/>
              </p:ext>
            </p:extLst>
          </p:nvPr>
        </p:nvGraphicFramePr>
        <p:xfrm>
          <a:off x="1114696" y="1149530"/>
          <a:ext cx="10406743" cy="54867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48045"/>
                <a:gridCol w="5958698"/>
              </a:tblGrid>
              <a:tr h="577597">
                <a:tc gridSpan="2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600" u="sng" dirty="0" smtClean="0"/>
                        <a:t>ОСФР проводит</a:t>
                      </a:r>
                      <a:r>
                        <a:rPr lang="ru-RU" altLang="ru-RU" sz="1600" u="sng" baseline="0" dirty="0" smtClean="0"/>
                        <a:t> э</a:t>
                      </a:r>
                      <a:r>
                        <a:rPr lang="ru-RU" altLang="ru-RU" sz="1600" u="sng" dirty="0" smtClean="0"/>
                        <a:t>кспертизу страхового случая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600" u="none" dirty="0" smtClean="0"/>
                        <a:t>После</a:t>
                      </a:r>
                      <a:r>
                        <a:rPr lang="ru-RU" altLang="ru-RU" sz="1600" u="none" baseline="0" dirty="0" smtClean="0"/>
                        <a:t> признания случая страховым</a:t>
                      </a:r>
                      <a:endParaRPr lang="ru-RU" altLang="ru-RU" sz="1600" b="1" i="1" u="none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896" marR="121896" marT="60992" marB="6099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582">
                <a:tc>
                  <a:txBody>
                    <a:bodyPr/>
                    <a:lstStyle/>
                    <a:p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 marL="121896" marR="121896" marT="60992" marB="60992"/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</a:txBody>
                  <a:tcPr marL="121896" marR="121896" marT="60992" marB="60992"/>
                </a:tc>
              </a:tr>
              <a:tr h="1732669">
                <a:tc gridSpan="2"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600" u="sng" dirty="0" smtClean="0"/>
                        <a:t>ВАРИАНТ 1: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600" u="sng" dirty="0" smtClean="0"/>
                        <a:t>ЭЛН закрыт после окончания</a:t>
                      </a:r>
                      <a:r>
                        <a:rPr lang="ru-RU" altLang="ru-RU" sz="1600" u="sng" baseline="0" dirty="0" smtClean="0"/>
                        <a:t> проведения экспертизы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600" u="sng" baseline="0" dirty="0" smtClean="0"/>
                        <a:t>ДЕЙСТВИЯ СТРАХОВАТЕЛЯ: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altLang="ru-RU" sz="1600" u="none" baseline="0" dirty="0" smtClean="0"/>
                        <a:t>Получить запрос сведений (сообщение 100) с видом нетрудоспособности «06»;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altLang="ru-RU" sz="1600" u="none" baseline="0" dirty="0" smtClean="0"/>
                        <a:t>Ответить на запрос сведений в течение 3-х рабочих дней (выплата пособия производится с первого дня за счет средств бюджета СФР)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endParaRPr lang="ru-RU" altLang="ru-RU" sz="1600" b="1" i="1" u="sng" dirty="0" smtClean="0">
                        <a:solidFill>
                          <a:srgbClr val="C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896" marR="121896" marT="60992" marB="6099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590">
                <a:tc>
                  <a:txBody>
                    <a:bodyPr/>
                    <a:lstStyle/>
                    <a:p>
                      <a:endParaRPr lang="ru-RU" sz="1600" baseline="0" dirty="0" smtClean="0">
                        <a:latin typeface="Arial Narrow" panose="020B0606020202030204" pitchFamily="34" charset="0"/>
                      </a:endParaRPr>
                    </a:p>
                  </a:txBody>
                  <a:tcPr marL="121896" marR="121896" marT="60996" marB="60996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121896" marR="121896" marT="60996" marB="60996"/>
                </a:tc>
              </a:tr>
              <a:tr h="219469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u="sng" baseline="0" dirty="0" smtClean="0"/>
                        <a:t>ВАРИАНТ 2: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600" u="sng" dirty="0" smtClean="0"/>
                        <a:t>ЭЛН</a:t>
                      </a:r>
                      <a:r>
                        <a:rPr lang="ru-RU" altLang="ru-RU" sz="1600" u="sng" baseline="0" dirty="0" smtClean="0"/>
                        <a:t> закрыт до окончания проведения экспертизы 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altLang="ru-RU" sz="1600" u="sng" baseline="0" dirty="0" smtClean="0"/>
                        <a:t>ДЕЙСТВИЯ СТРАХОВАТЕЛЯ: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altLang="ru-RU" sz="1600" u="none" baseline="0" dirty="0" smtClean="0"/>
                        <a:t>Получить запрос сведений  (сообщение 100) с видом нетрудоспособности «01»;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altLang="ru-RU" sz="1600" u="none" baseline="0" dirty="0" smtClean="0"/>
                        <a:t>Ответить на запрос сведений в течение 3-х рабочих дней;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altLang="ru-RU" sz="1600" u="none" baseline="0" dirty="0" smtClean="0"/>
                        <a:t>Оплатить первые 3 дня временной нетрудоспособности.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altLang="ru-RU" sz="1600" u="none" baseline="0" dirty="0" smtClean="0"/>
                        <a:t>                      </a:t>
                      </a:r>
                      <a:r>
                        <a:rPr lang="ru-RU" altLang="ru-RU" sz="1600" u="sng" baseline="0" dirty="0" smtClean="0"/>
                        <a:t>ПОСЛЕ ПОЛУЧЕНИЯ УВЕДОМЛЕНИЯ О ПРИЗНАНИИ СЛУЧАЯ СТРАХОВЫМ: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altLang="ru-RU" sz="1600" u="none" baseline="0" dirty="0" smtClean="0"/>
                        <a:t>Сторнировать оплату первых 3 дней временной нетрудоспособности;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altLang="ru-RU" sz="1600" u="none" baseline="0" dirty="0" smtClean="0"/>
                        <a:t>Направить сведения с признаком «перерасчет» с видом нетрудоспособности «06».</a:t>
                      </a:r>
                      <a:endParaRPr lang="ru-RU" altLang="ru-RU" sz="1600" b="1" i="1" u="none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896" marR="121896" marT="60992" marB="6099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81134" y="106318"/>
            <a:ext cx="103695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действий страхователя при назначении пособия по временной нетрудоспособности </a:t>
            </a:r>
            <a:endParaRPr lang="ru-RU" altLang="ru-RU" sz="1800" b="1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несчастным случаем на производстве</a:t>
            </a:r>
          </a:p>
        </p:txBody>
      </p:sp>
    </p:spTree>
    <p:extLst>
      <p:ext uri="{BB962C8B-B14F-4D97-AF65-F5344CB8AC3E}">
        <p14:creationId xmlns:p14="http://schemas.microsoft.com/office/powerpoint/2010/main" val="4074075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915387" y="274773"/>
            <a:ext cx="77041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Корректировка сведений о заработке в </a:t>
            </a:r>
            <a:r>
              <a:rPr lang="ru-RU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проактивном</a:t>
            </a:r>
            <a:r>
              <a:rPr lang="ru-RU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запросе для назначения и выплаты пособий в 2026 году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23850" y="1484313"/>
            <a:ext cx="11580767" cy="421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исчисления пособий по временной нетрудоспособности, по беременности и родам, ежемесячного пособия по уходу за ребенком Фонд </a:t>
            </a:r>
            <a:r>
              <a:rPr lang="ru-RU" sz="1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 </a:t>
            </a:r>
            <a:r>
              <a:rPr lang="ru-RU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</a:t>
            </a:r>
            <a:r>
              <a:rPr lang="ru-RU" sz="1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заработной плате застрахованного лица, </a:t>
            </a:r>
            <a:r>
              <a:rPr lang="ru-RU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подтвержденные </a:t>
            </a:r>
            <a:r>
              <a:rPr lang="ru-RU" sz="1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сведениями индивидуального (персонифицированного) </a:t>
            </a:r>
            <a:r>
              <a:rPr lang="ru-RU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(п. 13 Постановления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23.11.2021 N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2010).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Используемый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расчета пособия заработок </a:t>
            </a:r>
            <a:r>
              <a:rPr lang="ru-RU" sz="1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метода назначения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пособия отражается в запросе на подтверждение сведений для назначения пособия (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100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направляемом Фондом страхователю, </a:t>
            </a:r>
            <a:r>
              <a:rPr lang="ru-RU" sz="1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подлежит корректировке.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корректного отражения сведений о заработке в системе персонифицированного учета (после обработки отчетности за 2025 год или уточненных отчетов за предыдущие годы),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Фондом будет произведен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автоматический перерасчет выплаченных пособий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без заявлений застрахованного лица или обращения страхователя.  Застрахованному лицу в личный кабинет на ЕПГУ будет направлена информация об уточненном размере пособия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algn="just">
              <a:buFont typeface="Arial" panose="020B0604020202020204" pitchFamily="34" charset="0"/>
              <a:buNone/>
              <a:defRPr/>
            </a:pP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buFont typeface="Arial" panose="020B0604020202020204" pitchFamily="34" charset="0"/>
              <a:buNone/>
              <a:defRPr/>
            </a:pPr>
            <a:r>
              <a:rPr lang="ru-RU" sz="1400" b="1" u="sng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страхователь </a:t>
            </a:r>
            <a:r>
              <a:rPr lang="ru-RU" sz="14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указать полный заработок за 2025 год своего </a:t>
            </a:r>
            <a:r>
              <a:rPr lang="ru-RU" sz="1400" b="1" u="sng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работника: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 на работу ранее 01.10.2025 и сведения о начисленных выплатах в его пользу за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2025 года на него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представлены;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начисленных выплатах за 4 квартал 2025 года включены в отчетность за 2025 год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buFont typeface="Arial" panose="020B0604020202020204" pitchFamily="34" charset="0"/>
              <a:buNone/>
              <a:defRPr/>
            </a:pP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</a:t>
            </a:r>
            <a:r>
              <a:rPr lang="ru-RU" sz="14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Страхователь </a:t>
            </a:r>
            <a:r>
              <a:rPr lang="ru-RU" sz="1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несет ответственность за достоверность </a:t>
            </a:r>
            <a:r>
              <a:rPr lang="ru-RU" sz="14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откорректированных сведений</a:t>
            </a:r>
            <a:r>
              <a:rPr lang="ru-RU" sz="1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algn="just">
              <a:buFont typeface="Arial" panose="020B0604020202020204" pitchFamily="34" charset="0"/>
              <a:buNone/>
              <a:defRPr/>
            </a:pPr>
            <a:endParaRPr lang="ru-RU" sz="1600" dirty="0">
              <a:solidFill>
                <a:schemeClr val="bg1"/>
              </a:solidFill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ru-RU" alt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215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054724" y="344442"/>
            <a:ext cx="7704137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ru-RU" sz="2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</a:t>
            </a:r>
            <a:r>
              <a:rPr lang="ru-RU" sz="2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выплата пособия по временной нетрудоспособности </a:t>
            </a:r>
            <a:r>
              <a:rPr lang="ru-RU" sz="2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2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приостановления </a:t>
            </a:r>
            <a:r>
              <a:rPr lang="ru-RU" sz="2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договора после окончания прохождения военной </a:t>
            </a:r>
            <a:r>
              <a:rPr lang="ru-RU" sz="2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службы</a:t>
            </a:r>
            <a:endParaRPr lang="ru-RU" sz="21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95302" y="1406480"/>
            <a:ext cx="8432800" cy="414337"/>
          </a:xfrm>
          <a:prstGeom prst="roundRect">
            <a:avLst>
              <a:gd name="adj" fmla="val 9357"/>
            </a:avLst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charset="-52"/>
              </a:rPr>
              <a:t>НПА:</a:t>
            </a:r>
            <a:r>
              <a:rPr lang="ru-RU" sz="1200" dirty="0">
                <a:solidFill>
                  <a:srgbClr val="FF0000"/>
                </a:solidFill>
                <a:latin typeface="Montserrat" panose="020B0604020202020204" charset="0"/>
                <a:cs typeface="Montserrat" panose="020B0604020202020204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законы от 29 сентября 2025 г. № 364-ФЗ «О внесении изменений в статьи 81 и 351.7 Трудового кодекса Российской Федерации» и № 365-ФЗ «О внесении изменений в отдельные законодательные акты Российской Федерации»</a:t>
            </a:r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254000" y="1898650"/>
            <a:ext cx="11728994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предусматривают </a:t>
            </a:r>
            <a:r>
              <a:rPr lang="ru-RU" sz="1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и выплату пособия по временной нетрудоспособности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лицам, утратившим трудоспособность </a:t>
            </a:r>
            <a:r>
              <a:rPr lang="ru-RU" sz="1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приостановления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договора, приостановления государственной гражданской службы </a:t>
            </a:r>
            <a:r>
              <a:rPr lang="ru-RU" sz="1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прохождения военной службы</a:t>
            </a:r>
            <a:r>
              <a:rPr lang="ru-RU" sz="1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приостановления действия трудового договора и приостановления государственной гражданской службы, который в настоящее время </a:t>
            </a:r>
            <a:r>
              <a:rPr lang="ru-RU" sz="1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быть более 3-х месяцев</a:t>
            </a:r>
            <a:r>
              <a:rPr lang="ru-RU" sz="1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продлевается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наступления временной нетрудоспособности после окончания военной службы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buFont typeface="Arial" panose="020B0604020202020204" pitchFamily="34" charset="0"/>
              <a:buNone/>
              <a:defRPr/>
            </a:pP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  <a:defRPr/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  <a:defRPr/>
            </a:pP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buFont typeface="Arial" panose="020B0604020202020204" pitchFamily="34" charset="0"/>
              <a:buNone/>
              <a:defRPr/>
            </a:pPr>
            <a:endParaRPr lang="ru-RU" sz="14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buFont typeface="Arial" panose="020B0604020202020204" pitchFamily="34" charset="0"/>
              <a:buNone/>
              <a:defRPr/>
            </a:pPr>
            <a:endParaRPr lang="ru-RU" sz="14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buFont typeface="Arial" panose="020B0604020202020204" pitchFamily="34" charset="0"/>
              <a:buNone/>
              <a:defRPr/>
            </a:pPr>
            <a:endParaRPr lang="ru-RU" sz="14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buFont typeface="Arial" panose="020B0604020202020204" pitchFamily="34" charset="0"/>
              <a:buNone/>
              <a:defRPr/>
            </a:pPr>
            <a:endParaRPr lang="ru-RU" sz="14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buFont typeface="Arial" panose="020B0604020202020204" pitchFamily="34" charset="0"/>
              <a:buNone/>
              <a:defRPr/>
            </a:pPr>
            <a:r>
              <a:rPr lang="ru-RU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страхователю направить сведения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 </a:t>
            </a:r>
            <a:r>
              <a:rPr lang="ru-RU" sz="13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(ответе на запрос недостающих сведений)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указать: 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соответствующую категорию застрахованного лица: «Лицо, в период приостановления ТД после окончания военной службы» 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период, за который начисляется пособие СФР - с 1-го дня временной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нетрудоспособности</a:t>
            </a:r>
          </a:p>
          <a:p>
            <a:pPr marL="0" algn="just">
              <a:buFont typeface="Arial" panose="020B0604020202020204" pitchFamily="34" charset="0"/>
              <a:buNone/>
              <a:defRPr/>
            </a:pP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 получения сведений об окончании прохождения работником военной службы </a:t>
            </a:r>
            <a:r>
              <a:rPr lang="ru-RU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страхователь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235849"/>
              </p:ext>
            </p:extLst>
          </p:nvPr>
        </p:nvGraphicFramePr>
        <p:xfrm>
          <a:off x="496388" y="3210317"/>
          <a:ext cx="11486606" cy="162052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5743303"/>
                <a:gridCol w="574330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наступления временной нетрудоспособности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Как выплачивается пособие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После окончания военной службы в период приостановления действия трудового договора или</a:t>
                      </a:r>
                      <a:r>
                        <a:rPr lang="ru-RU" sz="1400" baseline="0" dirty="0" smtClean="0"/>
                        <a:t> приостановления государственной гражданской службы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Выплачивается с</a:t>
                      </a:r>
                      <a:r>
                        <a:rPr lang="ru-RU" sz="1400" baseline="0" dirty="0" smtClean="0"/>
                        <a:t> 1-го дня временной нетрудоспособности за счет средств Фонда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После возобновления действия трудового договора или государственной гражданской службы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Выплачивается в общем порядке:</a:t>
                      </a:r>
                      <a:r>
                        <a:rPr lang="ru-RU" sz="1400" baseline="0" dirty="0" smtClean="0"/>
                        <a:t> за первые 3 дня за счет средств страхователя, начиная с 4-го дня – за счет средств Фонда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125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845719" y="169863"/>
            <a:ext cx="7704137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по добровольному социальному страхованию </a:t>
            </a:r>
            <a:r>
              <a:rPr lang="ru-RU" altLang="ru-RU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лиц, применяющих специальный налоговый режим "Налог на профессиональный доход" (</a:t>
            </a:r>
            <a:r>
              <a:rPr lang="ru-RU" altLang="ru-RU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самозанятые</a:t>
            </a:r>
            <a:r>
              <a:rPr lang="ru-RU" altLang="ru-RU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3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23850" y="1484313"/>
            <a:ext cx="11563350" cy="52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algn="just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 эксперимента </a:t>
            </a: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.01.2026 года. </a:t>
            </a:r>
            <a:r>
              <a:rPr lang="ru-RU" altLang="ru-RU" sz="14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проведения эксперимента 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01.01.2026 по </a:t>
            </a:r>
            <a:r>
              <a:rPr lang="en-US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.12.2028 года.</a:t>
            </a:r>
          </a:p>
          <a:p>
            <a:pPr marL="0" algn="just">
              <a:spcBef>
                <a:spcPct val="0"/>
              </a:spcBef>
              <a:buFontTx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ct val="0"/>
              </a:spcBef>
              <a:buFontTx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ct val="0"/>
              </a:spcBef>
              <a:buFontTx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получать выплаты по листкам нетрудоспособности в связи с:</a:t>
            </a:r>
            <a:r>
              <a:rPr lang="en-US" altLang="ru-RU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4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Утратой трудоспособности по заболеванию или травме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Необходимостью ухода за больным членом семьи, в том числе за больным ребенком 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Карантином застрахованного лица или ребенка в возрасте до 7 лет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Осуществлением протезирования по медицинским показаниям в стационаре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Лечением в санатории после выписки из стационара</a:t>
            </a:r>
          </a:p>
          <a:p>
            <a:pPr marL="0" algn="just">
              <a:spcBef>
                <a:spcPct val="0"/>
              </a:spcBef>
              <a:buFontTx/>
              <a:buNone/>
              <a:defRPr/>
            </a:pPr>
            <a:endParaRPr lang="ru-RU" alt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sz="1400" b="1" u="sng" dirty="0" smtClean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sz="1400" b="1" u="sng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в связи с материнством (пособие по беременности и родам, единовременное пособие при рождении ребенка, ежемесячное пособие по уходу за ребенком)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самозанятым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выплачиваются.</a:t>
            </a:r>
          </a:p>
          <a:p>
            <a:pPr marL="0" algn="just">
              <a:spcBef>
                <a:spcPct val="0"/>
              </a:spcBef>
              <a:buFontTx/>
              <a:buNone/>
              <a:defRPr/>
            </a:pPr>
            <a:endParaRPr lang="ru-RU" alt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buFont typeface="Arial" panose="020B0604020202020204" pitchFamily="34" charset="0"/>
              <a:buNone/>
              <a:defRPr/>
            </a:pPr>
            <a:r>
              <a:rPr lang="ru-RU" altLang="ru-RU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участия в программе, </a:t>
            </a:r>
            <a:r>
              <a:rPr lang="ru-RU" altLang="ru-RU" sz="1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самозанятому</a:t>
            </a:r>
            <a:r>
              <a:rPr lang="ru-RU" altLang="ru-RU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необходимо:</a:t>
            </a:r>
          </a:p>
          <a:p>
            <a:pPr marL="0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✅ </a:t>
            </a: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вступить в добровольные правоотношения по обязательному социальному страхованию на случай    </a:t>
            </a:r>
          </a:p>
          <a:p>
            <a:pPr marL="0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временной нетрудоспособности</a:t>
            </a:r>
            <a:b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✅ выбрать страховую сумму — 35 000 или 50 000 рублей в год</a:t>
            </a:r>
            <a:b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✅ начать уплачивать страховые взносы</a:t>
            </a:r>
          </a:p>
          <a:p>
            <a:pPr marL="0">
              <a:lnSpc>
                <a:spcPts val="1600"/>
              </a:lnSpc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Вступление в добровольные правоотношения (подача заявления):</a:t>
            </a:r>
            <a:endParaRPr lang="ru-RU" sz="14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16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приложение «Мой налог»</a:t>
            </a:r>
          </a:p>
          <a:p>
            <a:pPr marL="285750" indent="-285750" algn="just">
              <a:lnSpc>
                <a:spcPts val="16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портале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16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 в клиентских службах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Соцфонда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ru-RU" alt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850" y="1904607"/>
            <a:ext cx="8569325" cy="419100"/>
          </a:xfrm>
          <a:prstGeom prst="roundRect">
            <a:avLst>
              <a:gd name="adj" fmla="val 935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charset="-52"/>
              </a:rPr>
              <a:t>НПА:</a:t>
            </a:r>
            <a:r>
              <a:rPr lang="ru-RU" sz="1200" dirty="0">
                <a:solidFill>
                  <a:srgbClr val="594F8C"/>
                </a:solidFill>
                <a:latin typeface="Montserrat" panose="020B0604020202020204" charset="0"/>
                <a:cs typeface="Montserrat" panose="020B060402020202020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15.12.2025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456-ФЗ; Приказ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СФР от 30.12.2025 N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1781 (формы документов)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9785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845719" y="169863"/>
            <a:ext cx="7704137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по добровольному социальному страхованию </a:t>
            </a:r>
            <a:r>
              <a:rPr lang="ru-RU" altLang="ru-RU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лиц, применяющих специальный налоговый режим "Налог на профессиональный доход" (</a:t>
            </a:r>
            <a:r>
              <a:rPr lang="ru-RU" altLang="ru-RU" sz="23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самозанятые</a:t>
            </a:r>
            <a:r>
              <a:rPr lang="ru-RU" altLang="ru-RU" sz="23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3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23850" y="1484313"/>
            <a:ext cx="8712200" cy="315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>
              <a:buFont typeface="Arial" panose="020B0604020202020204" pitchFamily="34" charset="0"/>
              <a:buNone/>
              <a:defRPr/>
            </a:pPr>
            <a:r>
              <a:rPr lang="ru-RU" altLang="ru-RU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взносов: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тариф составляет 3,84% от выбранной страховой суммы.</a:t>
            </a:r>
          </a:p>
          <a:p>
            <a:pPr marL="0"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buFont typeface="Arial" panose="020B0604020202020204" pitchFamily="34" charset="0"/>
              <a:buNone/>
              <a:defRPr/>
            </a:pPr>
            <a:r>
              <a:rPr lang="ru-RU" altLang="ru-RU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получение выплат по листку нетрудоспособности возникает: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6 месяцев после внесения годового взноса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либо после 6 месяцев непрерывной ежемесячной уплаты взносов</a:t>
            </a:r>
          </a:p>
          <a:p>
            <a:pPr marL="0"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alt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фонд проинформирует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самозанятого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возникновении права на больничный. </a:t>
            </a:r>
            <a:endParaRPr lang="en-US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Уведомления о назначенных выплатах поступают после закрытия электронного листка нетрудоспособности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890998"/>
              </p:ext>
            </p:extLst>
          </p:nvPr>
        </p:nvGraphicFramePr>
        <p:xfrm>
          <a:off x="490583" y="1800981"/>
          <a:ext cx="8127999" cy="110744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709333"/>
                <a:gridCol w="2709333"/>
                <a:gridCol w="270933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Страховая сумма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Ежемесячный платеж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Годовой платеж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35 000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1 344</a:t>
                      </a:r>
                      <a:r>
                        <a:rPr lang="ru-RU" dirty="0" smtClean="0"/>
                        <a:t>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16 128</a:t>
                      </a:r>
                      <a:r>
                        <a:rPr lang="ru-RU" dirty="0" smtClean="0"/>
                        <a:t> руб.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50 000 </a:t>
                      </a:r>
                      <a:r>
                        <a:rPr lang="ru-RU" dirty="0" smtClean="0"/>
                        <a:t>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1 920</a:t>
                      </a:r>
                      <a:r>
                        <a:rPr lang="ru-RU" dirty="0" smtClean="0"/>
                        <a:t>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23 040</a:t>
                      </a:r>
                      <a:r>
                        <a:rPr lang="ru-RU" dirty="0" smtClean="0"/>
                        <a:t> руб.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92906" y="4984750"/>
            <a:ext cx="2520950" cy="419100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100" dirty="0" smtClean="0">
                <a:solidFill>
                  <a:srgbClr val="594F8C"/>
                </a:solidFill>
                <a:latin typeface="Montserrat" charset="-52"/>
              </a:rPr>
              <a:t>Размер пособия по временной нетрудоспособности</a:t>
            </a:r>
          </a:p>
        </p:txBody>
      </p:sp>
      <p:sp>
        <p:nvSpPr>
          <p:cNvPr id="8" name="Равно 7"/>
          <p:cNvSpPr/>
          <p:nvPr/>
        </p:nvSpPr>
        <p:spPr>
          <a:xfrm>
            <a:off x="2952750" y="5037138"/>
            <a:ext cx="347663" cy="312737"/>
          </a:xfrm>
          <a:prstGeom prst="mathEqua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68675" y="4983163"/>
            <a:ext cx="2622550" cy="420687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100" dirty="0" smtClean="0">
                <a:solidFill>
                  <a:srgbClr val="594F8C"/>
                </a:solidFill>
                <a:latin typeface="Montserrat" charset="-52"/>
              </a:rPr>
              <a:t>Размер среднего дневного заработка для расчета пособия</a:t>
            </a:r>
          </a:p>
        </p:txBody>
      </p:sp>
      <p:sp>
        <p:nvSpPr>
          <p:cNvPr id="13" name="Умножение 12"/>
          <p:cNvSpPr/>
          <p:nvPr/>
        </p:nvSpPr>
        <p:spPr>
          <a:xfrm>
            <a:off x="5967413" y="5037138"/>
            <a:ext cx="436562" cy="311150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72225" y="4983163"/>
            <a:ext cx="2520950" cy="420687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100" dirty="0" smtClean="0">
                <a:solidFill>
                  <a:srgbClr val="594F8C"/>
                </a:solidFill>
                <a:latin typeface="Montserrat" charset="-52"/>
              </a:rPr>
              <a:t>Кол-во календарных дней временной нетрудоспособности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31690" y="4425601"/>
            <a:ext cx="2520950" cy="420687"/>
          </a:xfrm>
          <a:prstGeom prst="roundRect">
            <a:avLst>
              <a:gd name="adj" fmla="val 935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100" dirty="0" smtClean="0">
                <a:solidFill>
                  <a:srgbClr val="594F8C"/>
                </a:solidFill>
                <a:latin typeface="Montserrat" charset="-52"/>
              </a:rPr>
              <a:t>Расчет пособия</a:t>
            </a:r>
            <a:endParaRPr lang="ru-RU" altLang="ru-RU" sz="1100" dirty="0" smtClean="0">
              <a:solidFill>
                <a:srgbClr val="594F8C"/>
              </a:solidFill>
              <a:latin typeface="Montserrat" charset="-52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9725" y="5876925"/>
            <a:ext cx="1347788" cy="509588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900" dirty="0" smtClean="0">
                <a:solidFill>
                  <a:srgbClr val="594F8C"/>
                </a:solidFill>
                <a:latin typeface="Montserrat" charset="-52"/>
              </a:rPr>
              <a:t>Размер среднего дневного заработка для расчета пособия</a:t>
            </a:r>
          </a:p>
        </p:txBody>
      </p:sp>
      <p:sp>
        <p:nvSpPr>
          <p:cNvPr id="17" name="Равно 16"/>
          <p:cNvSpPr/>
          <p:nvPr/>
        </p:nvSpPr>
        <p:spPr>
          <a:xfrm>
            <a:off x="1763713" y="5956300"/>
            <a:ext cx="363537" cy="311150"/>
          </a:xfrm>
          <a:prstGeom prst="mathEqua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203450" y="5956300"/>
            <a:ext cx="773113" cy="374650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700" dirty="0" smtClean="0">
                <a:solidFill>
                  <a:srgbClr val="594F8C"/>
                </a:solidFill>
                <a:latin typeface="Montserrat" charset="-52"/>
              </a:rPr>
              <a:t>Размер страховой суммы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11538" y="5630863"/>
            <a:ext cx="1609725" cy="481012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900" dirty="0" smtClean="0">
                <a:solidFill>
                  <a:srgbClr val="594F8C"/>
                </a:solidFill>
                <a:latin typeface="Montserrat" charset="-52"/>
              </a:rPr>
              <a:t>от 6 месяцев до 12 месяцев непрерывной уплаты взносов</a:t>
            </a:r>
            <a:endParaRPr lang="ru-RU" altLang="ru-RU" sz="1200" dirty="0" smtClean="0">
              <a:solidFill>
                <a:srgbClr val="594F8C"/>
              </a:solidFill>
              <a:latin typeface="Montserrat" charset="-52"/>
            </a:endParaRPr>
          </a:p>
        </p:txBody>
      </p:sp>
      <p:sp>
        <p:nvSpPr>
          <p:cNvPr id="20" name="Умножение 19"/>
          <p:cNvSpPr/>
          <p:nvPr/>
        </p:nvSpPr>
        <p:spPr>
          <a:xfrm>
            <a:off x="2976563" y="5978525"/>
            <a:ext cx="434975" cy="312738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402013" y="6184900"/>
            <a:ext cx="1619250" cy="474663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900" smtClean="0">
                <a:solidFill>
                  <a:srgbClr val="594F8C"/>
                </a:solidFill>
                <a:latin typeface="Montserrat" charset="-52"/>
              </a:rPr>
              <a:t>свыше 12 месяцев непрерывной уплаты взносов</a:t>
            </a:r>
            <a:endParaRPr lang="ru-RU" altLang="ru-RU" sz="1200" smtClean="0">
              <a:solidFill>
                <a:srgbClr val="594F8C"/>
              </a:solidFill>
              <a:latin typeface="Montserrat" charset="-52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075238" y="5684838"/>
            <a:ext cx="509587" cy="371475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594F8C"/>
                </a:solidFill>
                <a:latin typeface="Montserrat" panose="020B0604020202020204" charset="0"/>
                <a:cs typeface="Montserrat" panose="020B0604020202020204" charset="0"/>
              </a:rPr>
              <a:t>0,7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091113" y="6238875"/>
            <a:ext cx="509587" cy="371475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594F8C"/>
                </a:solidFill>
                <a:latin typeface="Montserrat" panose="020B0604020202020204" charset="0"/>
                <a:cs typeface="Montserrat" panose="020B0604020202020204" charset="0"/>
              </a:rPr>
              <a:t>1,0</a:t>
            </a:r>
          </a:p>
        </p:txBody>
      </p:sp>
      <p:sp>
        <p:nvSpPr>
          <p:cNvPr id="24" name="Деление 23"/>
          <p:cNvSpPr/>
          <p:nvPr/>
        </p:nvSpPr>
        <p:spPr>
          <a:xfrm>
            <a:off x="5600700" y="5943600"/>
            <a:ext cx="387350" cy="358775"/>
          </a:xfrm>
          <a:prstGeom prst="mathDivid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973763" y="5640388"/>
            <a:ext cx="1146175" cy="989012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700" dirty="0" smtClean="0">
                <a:solidFill>
                  <a:srgbClr val="594F8C"/>
                </a:solidFill>
                <a:latin typeface="Montserrat" charset="-52"/>
              </a:rPr>
              <a:t>Кол-во календарных дней в месяце за который выплачивается пособие:</a:t>
            </a:r>
          </a:p>
          <a:p>
            <a:pPr algn="ctr">
              <a:defRPr/>
            </a:pPr>
            <a:r>
              <a:rPr lang="ru-RU" altLang="ru-RU" sz="1200" dirty="0" smtClean="0">
                <a:solidFill>
                  <a:srgbClr val="594F8C"/>
                </a:solidFill>
                <a:latin typeface="Montserrat" charset="-52"/>
              </a:rPr>
              <a:t>28, 29, 30, 31 </a:t>
            </a:r>
          </a:p>
        </p:txBody>
      </p:sp>
      <p:sp>
        <p:nvSpPr>
          <p:cNvPr id="26" name="Умножение 25"/>
          <p:cNvSpPr/>
          <p:nvPr/>
        </p:nvSpPr>
        <p:spPr>
          <a:xfrm>
            <a:off x="7080250" y="5948363"/>
            <a:ext cx="436563" cy="312737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500938" y="5524500"/>
            <a:ext cx="771525" cy="374650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700" dirty="0" smtClean="0">
                <a:solidFill>
                  <a:srgbClr val="594F8C"/>
                </a:solidFill>
                <a:latin typeface="Montserrat" charset="-52"/>
              </a:rPr>
              <a:t>Стаж до 5 лет (60 %)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518400" y="5916613"/>
            <a:ext cx="774700" cy="3746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700" dirty="0" smtClean="0">
                <a:solidFill>
                  <a:srgbClr val="594F8C"/>
                </a:solidFill>
                <a:latin typeface="Montserrat" charset="-52"/>
              </a:rPr>
              <a:t>Стаж от 5 до 8 лет (80%)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508875" y="6300788"/>
            <a:ext cx="774700" cy="374650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700" dirty="0" smtClean="0">
                <a:solidFill>
                  <a:srgbClr val="594F8C"/>
                </a:solidFill>
                <a:latin typeface="Montserrat" charset="-52"/>
              </a:rPr>
              <a:t>Стаж свыше 8 лет (100%)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291513" y="5535613"/>
            <a:ext cx="508000" cy="371475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594F8C"/>
                </a:solidFill>
                <a:latin typeface="Montserrat" panose="020B0604020202020204" charset="0"/>
                <a:cs typeface="Montserrat" panose="020B0604020202020204" charset="0"/>
              </a:rPr>
              <a:t>0,6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283575" y="5922692"/>
            <a:ext cx="508000" cy="371475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594F8C"/>
                </a:solidFill>
                <a:latin typeface="Montserrat" panose="020B0604020202020204" charset="0"/>
                <a:cs typeface="Montserrat" panose="020B0604020202020204" charset="0"/>
              </a:rPr>
              <a:t>0,8</a:t>
            </a:r>
            <a:endParaRPr lang="ru-RU" sz="1600" dirty="0">
              <a:solidFill>
                <a:srgbClr val="594F8C"/>
              </a:solidFill>
              <a:latin typeface="Montserrat" panose="020B0604020202020204" charset="0"/>
              <a:cs typeface="Montserrat" panose="020B060402020202020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298907" y="6318432"/>
            <a:ext cx="508000" cy="371475"/>
          </a:xfrm>
          <a:prstGeom prst="roundRect">
            <a:avLst>
              <a:gd name="adj" fmla="val 9357"/>
            </a:avLst>
          </a:prstGeom>
          <a:solidFill>
            <a:schemeClr val="bg1"/>
          </a:solidFill>
          <a:ln w="38100">
            <a:solidFill>
              <a:srgbClr val="C2D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rgbClr val="594F8C"/>
                </a:solidFill>
                <a:latin typeface="Montserrat" panose="020B0604020202020204" charset="0"/>
                <a:cs typeface="Montserrat" panose="020B0604020202020204" charset="0"/>
              </a:rPr>
              <a:t>1,0</a:t>
            </a:r>
            <a:endParaRPr lang="ru-RU" sz="1600" dirty="0">
              <a:solidFill>
                <a:srgbClr val="594F8C"/>
              </a:solidFill>
              <a:latin typeface="Montserrat" panose="020B0604020202020204" charset="0"/>
              <a:cs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68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562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450814"/>
              </p:ext>
            </p:extLst>
          </p:nvPr>
        </p:nvGraphicFramePr>
        <p:xfrm>
          <a:off x="95794" y="1091696"/>
          <a:ext cx="11948160" cy="5535529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1948160">
                  <a:extLst>
                    <a:ext uri="{9D8B030D-6E8A-4147-A177-3AD203B41FA5}">
                      <a16:colId xmlns:a16="http://schemas.microsoft.com/office/drawing/2014/main" xmlns="" val="2981431183"/>
                    </a:ext>
                  </a:extLst>
                </a:gridCol>
              </a:tblGrid>
              <a:tr h="190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Изменения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68" marR="3468" marT="3468" marB="0" anchor="ctr"/>
                </a:tc>
                <a:extLst>
                  <a:ext uri="{0D108BD9-81ED-4DB2-BD59-A6C34878D82A}">
                    <a16:rowId xmlns:a16="http://schemas.microsoft.com/office/drawing/2014/main" xmlns="" val="429735382"/>
                  </a:ext>
                </a:extLst>
              </a:tr>
              <a:tr h="22675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</a:rPr>
                        <a:t>Исключено упоминание о «дистанционной работе» в перечне работников, на которых представляются сведения о трудовой деятельности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68" marR="3468" marT="3468" marB="0" anchor="ctr"/>
                </a:tc>
                <a:extLst>
                  <a:ext uri="{0D108BD9-81ED-4DB2-BD59-A6C34878D82A}">
                    <a16:rowId xmlns:a16="http://schemas.microsoft.com/office/drawing/2014/main" xmlns="" val="3955145118"/>
                  </a:ext>
                </a:extLst>
              </a:tr>
              <a:tr h="3772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</a:rPr>
                        <a:t>Уточнено и детализировано правило заполнения подраздела 1.1 подраздела 1 по договорам гражданско-правового характера и авторским договорам.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68" marR="3468" marT="3468" marB="0" anchor="ctr"/>
                </a:tc>
                <a:extLst>
                  <a:ext uri="{0D108BD9-81ED-4DB2-BD59-A6C34878D82A}">
                    <a16:rowId xmlns:a16="http://schemas.microsoft.com/office/drawing/2014/main" xmlns="" val="3929516001"/>
                  </a:ext>
                </a:extLst>
              </a:tr>
              <a:tr h="187400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</a:rPr>
                        <a:t>Указанный подраздел представляется  страхователями в отношении зарегистрированных лиц, заключивших гражданско-правовые договоры, предметом которых является выполнение работ (оказание услуг), договоры авторского заказа, договоры об отчуждении исключительного права на результаты интеллектуальной деятельности, указанные в подпунктах 1 - 12 пункта 1 статьи 1225 Гражданского кодекса Российской Федерации, издательские лицензионные договоры, лицензионные договоры о предоставлении права использования результатов интеллектуальной деятельности, указанных в подпунктах 1 - 12 пункта 1 статьи 1225 Гражданского кодекса Российской Федерации, по которым авторы результатов интеллектуальной деятельности получают выплаты и иные вознаграждения, договоры о передаче полномочий по управлению правами, заключенные с организацией по управлению правами на коллективной основе и являющиеся основанием для выплаты вознаграждений авторам произведений, на выплаты и вознаграждения по которым в соответствии с законодательством Российской Федерации о налогах и сборах и (или) законодательством Российской Федерации об обязательном социальном страховании от несчастных случаев на производстве и профессиональных заболеваний начисляются страховые взносы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68" marR="3468" marT="3468" marB="0" anchor="ctr"/>
                </a:tc>
                <a:extLst>
                  <a:ext uri="{0D108BD9-81ED-4DB2-BD59-A6C34878D82A}">
                    <a16:rowId xmlns:a16="http://schemas.microsoft.com/office/drawing/2014/main" xmlns="" val="2694667291"/>
                  </a:ext>
                </a:extLst>
              </a:tr>
              <a:tr h="56433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</a:rPr>
                        <a:t>В поле «Статус зарегистрированного лица» предусмотрено указание кода «МДИГ» для физических лиц, подлежащих в соответствии с международными договорами Российской Федерации отдельным видам (отдельному виду) обязательного социального страхования (пункт 6.2 статьи 431 Налогового кодекса Российской Федерации)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68" marR="3468" marT="3468" marB="0" anchor="ctr"/>
                </a:tc>
                <a:extLst>
                  <a:ext uri="{0D108BD9-81ED-4DB2-BD59-A6C34878D82A}">
                    <a16:rowId xmlns:a16="http://schemas.microsoft.com/office/drawing/2014/main" xmlns="" val="2087950728"/>
                  </a:ext>
                </a:extLst>
              </a:tr>
              <a:tr h="3772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</a:rPr>
                        <a:t>Уточнено полное </a:t>
                      </a:r>
                      <a:r>
                        <a:rPr lang="ru-RU" sz="1200" u="none" strike="noStrike" dirty="0" smtClean="0">
                          <a:effectLst/>
                        </a:rPr>
                        <a:t>наименование кадровых </a:t>
                      </a:r>
                      <a:r>
                        <a:rPr lang="ru-RU" sz="1200" u="none" strike="noStrike" dirty="0">
                          <a:effectLst/>
                        </a:rPr>
                        <a:t>мероприятий «ПЕРЕВОД», «ПРИОСТАНОВЛЕНИЕ», «ВОЗОБНОВЛЕНИЕ», «НАЧАЛО ДОГОВОРА ГПХ», «ОКОНЧАНИЕ ДОГОВОРА ГПХ»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68" marR="3468" marT="3468" marB="0" anchor="ctr"/>
                </a:tc>
                <a:extLst>
                  <a:ext uri="{0D108BD9-81ED-4DB2-BD59-A6C34878D82A}">
                    <a16:rowId xmlns:a16="http://schemas.microsoft.com/office/drawing/2014/main" xmlns="" val="1208983573"/>
                  </a:ext>
                </a:extLst>
              </a:tr>
              <a:tr h="3772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</a:rPr>
                        <a:t>Отменена обязанность представления подраздела 1.1 «Сведения о трудовой (иной) деятельности» при приеме (переводе) сотрудника на дистанционную (удаленную) работу (код «ДИСТ») или работу на дому (код «НДОМ»)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68" marR="3468" marT="3468" marB="0" anchor="ctr"/>
                </a:tc>
                <a:extLst>
                  <a:ext uri="{0D108BD9-81ED-4DB2-BD59-A6C34878D82A}">
                    <a16:rowId xmlns:a16="http://schemas.microsoft.com/office/drawing/2014/main" xmlns="" val="2773864593"/>
                  </a:ext>
                </a:extLst>
              </a:tr>
              <a:tr h="22675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</a:rPr>
                        <a:t>Коды «ДИСТ» и «НДОМ» для дистанционной работы исключены из графы 6 «Код выполняемой функции»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68" marR="3468" marT="3468" marB="0" anchor="ctr"/>
                </a:tc>
                <a:extLst>
                  <a:ext uri="{0D108BD9-81ED-4DB2-BD59-A6C34878D82A}">
                    <a16:rowId xmlns:a16="http://schemas.microsoft.com/office/drawing/2014/main" xmlns="" val="2752303327"/>
                  </a:ext>
                </a:extLst>
              </a:tr>
              <a:tr h="3772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</a:rPr>
                        <a:t>При заполнении сведений о приеме (переводе) сотрудника на работу на условиях неполного рабочего времени (коды «НЕПД», «НЕПН») реализована возможность множественного указания данных кодов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68" marR="3468" marT="3468" marB="0" anchor="ctr"/>
                </a:tc>
                <a:extLst>
                  <a:ext uri="{0D108BD9-81ED-4DB2-BD59-A6C34878D82A}">
                    <a16:rowId xmlns:a16="http://schemas.microsoft.com/office/drawing/2014/main" xmlns="" val="506838346"/>
                  </a:ext>
                </a:extLst>
              </a:tr>
              <a:tr h="3772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sng" strike="noStrike" dirty="0">
                          <a:effectLst/>
                          <a:hlinkClick r:id="rId3"/>
                        </a:rPr>
                        <a:t>Уточнено, что при отмене режима неполного рабочего времени представляется кадровое мероприятие «ПЕРЕВОД» без указания в графе 6 «Код выполняемой функции» кодов «НЕПД» или «НЕПН».</a:t>
                      </a:r>
                      <a:endParaRPr lang="ru-RU" sz="1200" b="1" i="0" u="sng" strike="noStrike" dirty="0">
                        <a:solidFill>
                          <a:srgbClr val="0563C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68" marR="3468" marT="3468" marB="0" anchor="ctr"/>
                </a:tc>
                <a:extLst>
                  <a:ext uri="{0D108BD9-81ED-4DB2-BD59-A6C34878D82A}">
                    <a16:rowId xmlns:a16="http://schemas.microsoft.com/office/drawing/2014/main" xmlns="" val="2334784624"/>
                  </a:ext>
                </a:extLst>
              </a:tr>
              <a:tr h="19013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</a:rPr>
                        <a:t>Уточнено наименование кода вида договора «ДОИП» и «ЛДПИ»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68" marR="3468" marT="3468" marB="0" anchor="ctr"/>
                </a:tc>
                <a:extLst>
                  <a:ext uri="{0D108BD9-81ED-4DB2-BD59-A6C34878D82A}">
                    <a16:rowId xmlns:a16="http://schemas.microsoft.com/office/drawing/2014/main" xmlns="" val="4064783955"/>
                  </a:ext>
                </a:extLst>
              </a:tr>
              <a:tr h="3772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</a:rPr>
                        <a:t>Актуализирован раздел Классификатора «Коды причин увольнения, используемые при заполнении подраздела 1.1 формы ЕФС-1» (в связи с изменениями в нормативно-правовых актах)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68" marR="3468" marT="3468" marB="0" anchor="ctr"/>
                </a:tc>
                <a:extLst>
                  <a:ext uri="{0D108BD9-81ED-4DB2-BD59-A6C34878D82A}">
                    <a16:rowId xmlns:a16="http://schemas.microsoft.com/office/drawing/2014/main" xmlns="" val="153875735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79134" y="65210"/>
            <a:ext cx="391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Подраздел 1.1 Трудовая деятельность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0688" y="147941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Изменения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66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798214"/>
              </p:ext>
            </p:extLst>
          </p:nvPr>
        </p:nvGraphicFramePr>
        <p:xfrm>
          <a:off x="555082" y="1254034"/>
          <a:ext cx="11114404" cy="5105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14404">
                  <a:extLst>
                    <a:ext uri="{9D8B030D-6E8A-4147-A177-3AD203B41FA5}">
                      <a16:colId xmlns:a16="http://schemas.microsoft.com/office/drawing/2014/main" xmlns="" val="52777655"/>
                    </a:ext>
                  </a:extLst>
                </a:gridCol>
              </a:tblGrid>
              <a:tr h="463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" marR="2188" marT="2188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4561417"/>
                  </a:ext>
                </a:extLst>
              </a:tr>
              <a:tr h="3945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 тип сведений «Назначение выплат по ОСС»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" marR="2188" marT="2188" marB="0" anchor="ctr"/>
                </a:tc>
                <a:extLst>
                  <a:ext uri="{0D108BD9-81ED-4DB2-BD59-A6C34878D82A}">
                    <a16:rowId xmlns:a16="http://schemas.microsoft.com/office/drawing/2014/main" xmlns="" val="3797832637"/>
                  </a:ext>
                </a:extLst>
              </a:tr>
              <a:tr h="38011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Обязанность представления подраздела 1.2 с типом сведений «Назначение выплат по ОСС» отменена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" marR="2188" marT="2188" marB="0" anchor="ctr"/>
                </a:tc>
                <a:extLst>
                  <a:ext uri="{0D108BD9-81ED-4DB2-BD59-A6C34878D82A}">
                    <a16:rowId xmlns:a16="http://schemas.microsoft.com/office/drawing/2014/main" xmlns="" val="1387472507"/>
                  </a:ext>
                </a:extLst>
              </a:tr>
              <a:tr h="11402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Добавлено, что в случае если работник выполняет работы в режиме неполного рабочего дня, отражается объем работ (доля ставки) в данный период.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" marR="2188" marT="2188" marB="0" anchor="ctr"/>
                </a:tc>
                <a:extLst>
                  <a:ext uri="{0D108BD9-81ED-4DB2-BD59-A6C34878D82A}">
                    <a16:rowId xmlns:a16="http://schemas.microsoft.com/office/drawing/2014/main" xmlns="" val="961326115"/>
                  </a:ext>
                </a:extLst>
              </a:tr>
              <a:tr h="13633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Добавлен новый код «ЧАЭСКОМ» (командировка работника за пределы территории зоны радиоактивного загрязнения) для указания в графе 7 «Дополнительные сведения».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" marR="2188" marT="2188" marB="0" anchor="ctr"/>
                </a:tc>
                <a:extLst>
                  <a:ext uri="{0D108BD9-81ED-4DB2-BD59-A6C34878D82A}">
                    <a16:rowId xmlns:a16="http://schemas.microsoft.com/office/drawing/2014/main" xmlns="" val="1522604781"/>
                  </a:ext>
                </a:extLst>
              </a:tr>
              <a:tr h="13633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Уточнена информация, что графы 11 «Индивидуальный номер рабочего места» и 12 «Класс (подкласс) условий труда» в подразделе 1.2 раздела 1 заполняют, если по итогам </a:t>
                      </a:r>
                      <a:r>
                        <a:rPr lang="ru-RU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спецоценки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рабочему месту присвоили вредный или опасный класс условий труда.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" marR="2188" marT="2188" marB="0" anchor="ctr"/>
                </a:tc>
                <a:extLst>
                  <a:ext uri="{0D108BD9-81ED-4DB2-BD59-A6C34878D82A}">
                    <a16:rowId xmlns:a16="http://schemas.microsoft.com/office/drawing/2014/main" xmlns="" val="1669593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30688" y="147941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Изменения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09551" y="147941"/>
            <a:ext cx="4876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FFC000"/>
                </a:solidFill>
              </a:rPr>
              <a:t>Подраздел </a:t>
            </a:r>
            <a:r>
              <a:rPr lang="ru-RU" dirty="0" smtClean="0">
                <a:solidFill>
                  <a:srgbClr val="FFC000"/>
                </a:solidFill>
              </a:rPr>
              <a:t>1.2  Сведения о стаже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33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30688" y="147941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Изменения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8624277" y="241160"/>
            <a:ext cx="3476480" cy="37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Подраздел 1.3 Бюджетная сфера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098739"/>
              </p:ext>
            </p:extLst>
          </p:nvPr>
        </p:nvGraphicFramePr>
        <p:xfrm>
          <a:off x="408372" y="1317577"/>
          <a:ext cx="11531079" cy="52399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31079">
                  <a:extLst>
                    <a:ext uri="{9D8B030D-6E8A-4147-A177-3AD203B41FA5}">
                      <a16:colId xmlns="" xmlns:a16="http://schemas.microsoft.com/office/drawing/2014/main" val="287890449"/>
                    </a:ext>
                  </a:extLst>
                </a:gridCol>
              </a:tblGrid>
              <a:tr h="41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2" marR="2132" marT="2132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7283013"/>
                  </a:ext>
                </a:extLst>
              </a:tr>
              <a:tr h="78520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заполнении графы 16 «Квалификационная категория, присвоенная по итогам аттестации» добавлена указание значения «4» – третья квалификационная категория (дополнена для указания квалификации медицинских работников)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2" marR="2132" marT="2132" marB="0" anchor="ctr"/>
                </a:tc>
                <a:extLst>
                  <a:ext uri="{0D108BD9-81ED-4DB2-BD59-A6C34878D82A}">
                    <a16:rowId xmlns="" xmlns:a16="http://schemas.microsoft.com/office/drawing/2014/main" val="2886097897"/>
                  </a:ext>
                </a:extLst>
              </a:tr>
              <a:tr h="11550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Дополнен кодами «3.2.3», «3.2.4», «3.3.1» (для образовательных организаций) раздел «Коды типа организации, используемые при заполнении формы ЕФС-1»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2" marR="2132" marT="2132" marB="0" anchor="ctr"/>
                </a:tc>
                <a:extLst>
                  <a:ext uri="{0D108BD9-81ED-4DB2-BD59-A6C34878D82A}">
                    <a16:rowId xmlns="" xmlns:a16="http://schemas.microsoft.com/office/drawing/2014/main" val="3094350486"/>
                  </a:ext>
                </a:extLst>
              </a:tr>
              <a:tr h="11550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Актуализирован раздел «Справочник профессиональных квалификационных групп и квалификационных уровней (КУ), используемый при заполнении формы ЕФС-1»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2" marR="2132" marT="2132" marB="0" anchor="ctr"/>
                </a:tc>
                <a:extLst>
                  <a:ext uri="{0D108BD9-81ED-4DB2-BD59-A6C34878D82A}">
                    <a16:rowId xmlns="" xmlns:a16="http://schemas.microsoft.com/office/drawing/2014/main" val="2318395806"/>
                  </a:ext>
                </a:extLst>
              </a:tr>
              <a:tr h="11550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Дополнен кодами компенсационных и стимулирующих выплат «КВ-24», «КВ-25», «КВ-26», «КВ-27», «КВ-28», «КВ-29», «КВ-30», «КВ-31», «КВ-32», «СВ-19» раздел «Классификатор выплат, используемый при заполнении формы ЕФС-1»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2" marR="2132" marT="2132" marB="0" anchor="ctr"/>
                </a:tc>
                <a:extLst>
                  <a:ext uri="{0D108BD9-81ED-4DB2-BD59-A6C34878D82A}">
                    <a16:rowId xmlns="" xmlns:a16="http://schemas.microsoft.com/office/drawing/2014/main" val="3811435874"/>
                  </a:ext>
                </a:extLst>
              </a:tr>
              <a:tr h="57737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Расширен перечень кодов наименований должностей (профессий), которые используются в ЕФС-1 для указания в графе 6 «Кодов наименования должности (профессий)»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2" marR="2132" marT="2132" marB="0" anchor="ctr"/>
                </a:tc>
                <a:extLst>
                  <a:ext uri="{0D108BD9-81ED-4DB2-BD59-A6C34878D82A}">
                    <a16:rowId xmlns="" xmlns:a16="http://schemas.microsoft.com/office/drawing/2014/main" val="1575855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3297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27864" y="3876024"/>
            <a:ext cx="3614056" cy="262057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22267" y="198968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</a:rPr>
              <a:t>Обзор ошибок</a:t>
            </a:r>
            <a:endParaRPr lang="ru-RU" sz="2000" b="1" dirty="0">
              <a:solidFill>
                <a:srgbClr val="FFC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19051" y="1376911"/>
            <a:ext cx="1214845" cy="617352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ФНС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631184" y="4043426"/>
            <a:ext cx="2362367" cy="2174034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СЗВм</a:t>
            </a:r>
            <a:endParaRPr lang="ru-RU" sz="1600" dirty="0" smtClean="0"/>
          </a:p>
          <a:p>
            <a:pPr algn="ctr"/>
            <a:r>
              <a:rPr lang="ru-RU" sz="1600" dirty="0" smtClean="0"/>
              <a:t>СВТД</a:t>
            </a:r>
          </a:p>
          <a:p>
            <a:pPr algn="ctr"/>
            <a:r>
              <a:rPr lang="ru-RU" sz="1600" dirty="0" smtClean="0"/>
              <a:t>СЗВ СТАЖ</a:t>
            </a:r>
          </a:p>
          <a:p>
            <a:pPr algn="ctr"/>
            <a:r>
              <a:rPr lang="ru-RU" sz="1600" dirty="0" smtClean="0"/>
              <a:t>ЕФС-1:</a:t>
            </a:r>
          </a:p>
          <a:p>
            <a:pPr algn="ctr"/>
            <a:r>
              <a:rPr lang="ru-RU" sz="1600" dirty="0" smtClean="0"/>
              <a:t>сведения о ТД</a:t>
            </a:r>
          </a:p>
          <a:p>
            <a:pPr algn="ctr"/>
            <a:r>
              <a:rPr lang="ru-RU" sz="1600" dirty="0"/>
              <a:t>с</a:t>
            </a:r>
            <a:r>
              <a:rPr lang="ru-RU" sz="1600" dirty="0" smtClean="0"/>
              <a:t>ведения о стаже</a:t>
            </a:r>
          </a:p>
          <a:p>
            <a:pPr algn="ctr"/>
            <a:r>
              <a:rPr lang="ru-RU" sz="1600" dirty="0" smtClean="0"/>
              <a:t>сведения об особых условиях труда</a:t>
            </a:r>
            <a:endParaRPr lang="ru-RU" sz="16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67200" y="2756096"/>
            <a:ext cx="3378926" cy="9144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Постоянный контроль и анализ, проведение сверок, формирование реестра ошибок на ИЛС, направление в СФР для проведения работ</a:t>
            </a:r>
            <a:endParaRPr 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90858" y="2071692"/>
            <a:ext cx="1881051" cy="559964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МИЦ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57855" y="4676090"/>
            <a:ext cx="914400" cy="9144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РСВ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11634" y="928499"/>
            <a:ext cx="1968137" cy="58322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ИЛС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040336" y="2539850"/>
            <a:ext cx="1622080" cy="9144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Представляемая</a:t>
            </a:r>
            <a:r>
              <a:rPr lang="ru-RU" dirty="0" smtClean="0"/>
              <a:t> </a:t>
            </a:r>
            <a:r>
              <a:rPr lang="ru-RU" sz="1400" dirty="0" smtClean="0"/>
              <a:t>отчетность страхователем</a:t>
            </a:r>
            <a:endParaRPr lang="ru-RU" sz="1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230898" y="1374310"/>
            <a:ext cx="1240956" cy="608564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СФР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51410" y="2539850"/>
            <a:ext cx="1550126" cy="9144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Представляемая отчетность страхователем</a:t>
            </a:r>
            <a:endParaRPr lang="ru-RU" sz="14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9345" y="4043426"/>
            <a:ext cx="2424045" cy="2174034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РСВ</a:t>
            </a:r>
          </a:p>
          <a:p>
            <a:pPr algn="ctr"/>
            <a:r>
              <a:rPr lang="ru-RU" sz="1600" dirty="0" smtClean="0"/>
              <a:t>Сведения:</a:t>
            </a:r>
          </a:p>
          <a:p>
            <a:pPr algn="ctr"/>
            <a:r>
              <a:rPr lang="ru-RU" sz="1600" dirty="0" smtClean="0"/>
              <a:t>- начисленных СВ</a:t>
            </a:r>
          </a:p>
          <a:p>
            <a:pPr marL="285750" indent="-285750" algn="ctr">
              <a:buFontTx/>
              <a:buChar char="-"/>
            </a:pPr>
            <a:r>
              <a:rPr lang="ru-RU" sz="1600" dirty="0" smtClean="0"/>
              <a:t>Заработной плате</a:t>
            </a:r>
          </a:p>
          <a:p>
            <a:pPr marL="285750" indent="-285750" algn="ctr">
              <a:buFontTx/>
              <a:buChar char="-"/>
            </a:pPr>
            <a:r>
              <a:rPr lang="ru-RU" sz="1600" dirty="0" smtClean="0"/>
              <a:t>Оплата по ДГПХ и пр.</a:t>
            </a:r>
            <a:endParaRPr lang="ru-RU" sz="1600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5487247" y="1523684"/>
            <a:ext cx="888274" cy="548008"/>
          </a:xfrm>
          <a:prstGeom prst="dow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17" name="Стрелка вниз 16"/>
          <p:cNvSpPr/>
          <p:nvPr/>
        </p:nvSpPr>
        <p:spPr>
          <a:xfrm>
            <a:off x="1258884" y="3470362"/>
            <a:ext cx="888274" cy="548008"/>
          </a:xfrm>
          <a:prstGeom prst="dow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18" name="Стрелка вниз 17"/>
          <p:cNvSpPr/>
          <p:nvPr/>
        </p:nvSpPr>
        <p:spPr>
          <a:xfrm>
            <a:off x="10427090" y="3470362"/>
            <a:ext cx="888274" cy="548008"/>
          </a:xfrm>
          <a:prstGeom prst="dow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19" name="Стрелка вниз 18"/>
          <p:cNvSpPr/>
          <p:nvPr/>
        </p:nvSpPr>
        <p:spPr>
          <a:xfrm rot="10800000">
            <a:off x="1263488" y="1998336"/>
            <a:ext cx="879068" cy="509308"/>
          </a:xfrm>
          <a:prstGeom prst="dow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>
              <a:ln w="12700">
                <a:solidFill>
                  <a:schemeClr val="bg2">
                    <a:lumMod val="75000"/>
                  </a:schemeClr>
                </a:solidFill>
              </a:ln>
            </a:endParaRPr>
          </a:p>
        </p:txBody>
      </p:sp>
      <p:sp>
        <p:nvSpPr>
          <p:cNvPr id="20" name="Стрелка вниз 19"/>
          <p:cNvSpPr/>
          <p:nvPr/>
        </p:nvSpPr>
        <p:spPr>
          <a:xfrm rot="10800000">
            <a:off x="10411842" y="2007931"/>
            <a:ext cx="879068" cy="509308"/>
          </a:xfrm>
          <a:prstGeom prst="dow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748358" y="5826598"/>
            <a:ext cx="914400" cy="518573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СОУТ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731726" y="5167978"/>
            <a:ext cx="914400" cy="513494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Стаж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713524" y="4531857"/>
            <a:ext cx="914400" cy="54653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СТД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713524" y="3914091"/>
            <a:ext cx="914400" cy="50568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СЗВМ</a:t>
            </a:r>
            <a:endParaRPr lang="ru-RU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4977342" y="4215090"/>
            <a:ext cx="1881051" cy="559964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4955447" y="4805125"/>
            <a:ext cx="1896641" cy="227951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5023157" y="5201437"/>
            <a:ext cx="1842314" cy="223288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879771" y="4278079"/>
            <a:ext cx="581690" cy="374227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4728466" y="5437782"/>
            <a:ext cx="2275514" cy="783078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917389" y="4843204"/>
            <a:ext cx="450062" cy="469827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6870277" y="5547769"/>
            <a:ext cx="584260" cy="455265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7512355" y="4215090"/>
            <a:ext cx="38522" cy="1787944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2295545" y="1453897"/>
            <a:ext cx="2616089" cy="497967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6951134" y="1400612"/>
            <a:ext cx="3207430" cy="397076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774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6044" y="1098151"/>
            <a:ext cx="3259546" cy="4953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dirty="0"/>
              <a:t>Возможные ошибки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17279" y="1168038"/>
            <a:ext cx="3146587" cy="4953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dirty="0"/>
              <a:t>Последствия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24696" y="1143002"/>
            <a:ext cx="3146587" cy="4953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dirty="0" smtClean="0"/>
              <a:t>ИЛС</a:t>
            </a:r>
            <a:endParaRPr lang="ru-RU" sz="24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77919" y="1732934"/>
            <a:ext cx="4435797" cy="2481588"/>
            <a:chOff x="153620" y="1820446"/>
            <a:chExt cx="4435797" cy="248158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53620" y="1820446"/>
              <a:ext cx="4435797" cy="248158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24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61334" y="1963412"/>
              <a:ext cx="3244305" cy="82911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2400" dirty="0"/>
                <a:t>Есть информация о выплатах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59205" y="2949634"/>
              <a:ext cx="4254512" cy="117926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189" indent="-457189">
                <a:buAutoNum type="arabicPeriod"/>
              </a:pPr>
              <a:r>
                <a:rPr lang="ru-RU" sz="1400" dirty="0">
                  <a:solidFill>
                    <a:schemeClr val="tx1"/>
                  </a:solidFill>
                </a:rPr>
                <a:t>Отсутствие КМ Прием/Увольнение/Приостановление</a:t>
              </a:r>
            </a:p>
            <a:p>
              <a:pPr marL="457189" indent="-457189">
                <a:buAutoNum type="arabicPeriod"/>
              </a:pPr>
              <a:r>
                <a:rPr lang="ru-RU" sz="1400" dirty="0">
                  <a:solidFill>
                    <a:schemeClr val="tx1"/>
                  </a:solidFill>
                </a:rPr>
                <a:t>Отсутствие сведение ОУТ</a:t>
              </a:r>
            </a:p>
            <a:p>
              <a:pPr marL="457189" indent="-457189">
                <a:buAutoNum type="arabicPeriod"/>
              </a:pPr>
              <a:r>
                <a:rPr lang="ru-RU" sz="1400" dirty="0" smtClean="0">
                  <a:solidFill>
                    <a:schemeClr val="tx1"/>
                  </a:solidFill>
                </a:rPr>
                <a:t>Отсутствие сведений </a:t>
              </a:r>
              <a:r>
                <a:rPr lang="ru-RU" sz="1400" dirty="0">
                  <a:solidFill>
                    <a:schemeClr val="tx1"/>
                  </a:solidFill>
                </a:rPr>
                <a:t>о работе ДГПХ 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92861" y="4284118"/>
            <a:ext cx="4435797" cy="2481588"/>
            <a:chOff x="153620" y="1820446"/>
            <a:chExt cx="4435797" cy="248158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53620" y="1820446"/>
              <a:ext cx="4435797" cy="2481588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24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61334" y="1963412"/>
              <a:ext cx="3244305" cy="82911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2400" dirty="0" smtClean="0"/>
                <a:t>Нет информации </a:t>
              </a:r>
              <a:r>
                <a:rPr lang="ru-RU" sz="2400" dirty="0"/>
                <a:t>о выплатах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9205" y="2949634"/>
              <a:ext cx="4254512" cy="117926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189" indent="-457189">
                <a:buAutoNum type="arabicPeriod"/>
              </a:pPr>
              <a:r>
                <a:rPr lang="ru-RU" sz="1400" dirty="0" smtClean="0">
                  <a:solidFill>
                    <a:schemeClr val="tx1"/>
                  </a:solidFill>
                </a:rPr>
                <a:t>Наличие КМ </a:t>
              </a:r>
              <a:r>
                <a:rPr lang="ru-RU" sz="1400" dirty="0">
                  <a:solidFill>
                    <a:schemeClr val="tx1"/>
                  </a:solidFill>
                </a:rPr>
                <a:t>Прием/Увольнение/Приостановление</a:t>
              </a:r>
            </a:p>
            <a:p>
              <a:pPr marL="457189" indent="-457189">
                <a:buAutoNum type="arabicPeriod"/>
              </a:pPr>
              <a:r>
                <a:rPr lang="ru-RU" sz="1400" dirty="0" smtClean="0">
                  <a:solidFill>
                    <a:schemeClr val="tx1"/>
                  </a:solidFill>
                </a:rPr>
                <a:t>Наличие </a:t>
              </a:r>
              <a:r>
                <a:rPr lang="ru-RU" sz="1400" dirty="0">
                  <a:solidFill>
                    <a:schemeClr val="tx1"/>
                  </a:solidFill>
                </a:rPr>
                <a:t>сведение ОУТ</a:t>
              </a:r>
            </a:p>
            <a:p>
              <a:pPr marL="457189" indent="-457189">
                <a:buAutoNum type="arabicPeriod"/>
              </a:pPr>
              <a:r>
                <a:rPr lang="ru-RU" sz="1400" dirty="0" smtClean="0">
                  <a:solidFill>
                    <a:schemeClr val="tx1"/>
                  </a:solidFill>
                </a:rPr>
                <a:t>Наличие </a:t>
              </a:r>
              <a:r>
                <a:rPr lang="ru-RU" sz="1400" dirty="0" smtClean="0">
                  <a:solidFill>
                    <a:schemeClr val="tx1"/>
                  </a:solidFill>
                </a:rPr>
                <a:t>сведений </a:t>
              </a:r>
              <a:r>
                <a:rPr lang="ru-RU" sz="1400" dirty="0">
                  <a:solidFill>
                    <a:schemeClr val="tx1"/>
                  </a:solidFill>
                </a:rPr>
                <a:t>о работе ДГПХ </a:t>
              </a: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8220891" y="1732934"/>
            <a:ext cx="3779519" cy="20117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/>
              <a:t>1. Отказ в получении социальных услуг и пособий, в </a:t>
            </a:r>
            <a:r>
              <a:rPr lang="ru-RU" sz="1400" dirty="0" err="1" smtClean="0"/>
              <a:t>т.ч</a:t>
            </a:r>
            <a:r>
              <a:rPr lang="ru-RU" sz="1400" dirty="0" smtClean="0"/>
              <a:t>. оплата ЭЛН.</a:t>
            </a:r>
          </a:p>
          <a:p>
            <a:pPr algn="just"/>
            <a:r>
              <a:rPr lang="ru-RU" sz="1400" dirty="0" smtClean="0"/>
              <a:t>2. Отсутствие возможности формирования СФР информации в автоматическом режиме о стаже (с 2023 года).</a:t>
            </a:r>
          </a:p>
          <a:p>
            <a:pPr algn="just"/>
            <a:r>
              <a:rPr lang="ru-RU" sz="1400" dirty="0" smtClean="0"/>
              <a:t>3. Отказ в праве для досрочного назначения пенсии.</a:t>
            </a:r>
          </a:p>
          <a:p>
            <a:pPr algn="just"/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220890" y="4284118"/>
            <a:ext cx="3779519" cy="20117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/>
              <a:t>1. Отказ в получении социальных услуг и пособий, в </a:t>
            </a:r>
            <a:r>
              <a:rPr lang="ru-RU" sz="1400" dirty="0" err="1" smtClean="0"/>
              <a:t>т.ч</a:t>
            </a:r>
            <a:r>
              <a:rPr lang="ru-RU" sz="1400" dirty="0" smtClean="0"/>
              <a:t>. оплата ЭЛН.</a:t>
            </a:r>
          </a:p>
          <a:p>
            <a:pPr algn="just"/>
            <a:r>
              <a:rPr lang="ru-RU" sz="1400" dirty="0" smtClean="0"/>
              <a:t>2. Отказ в праве для досрочного назначения пенсии.</a:t>
            </a:r>
          </a:p>
          <a:p>
            <a:pPr algn="just"/>
            <a:endParaRPr lang="ru-RU" sz="1400" dirty="0"/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 flipV="1">
            <a:off x="4528658" y="2290457"/>
            <a:ext cx="3692232" cy="85333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/>
          <p:nvPr/>
        </p:nvCxnSpPr>
        <p:spPr>
          <a:xfrm flipV="1">
            <a:off x="4558543" y="4829529"/>
            <a:ext cx="3692232" cy="85333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993274" y="167037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</a:rPr>
              <a:t>Обзор ошибок</a:t>
            </a:r>
            <a:endParaRPr lang="ru-RU" sz="2000" b="1" dirty="0">
              <a:solidFill>
                <a:srgbClr val="FFC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80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1399C9E-37A1-F02F-36EB-49AC7851263E}"/>
              </a:ext>
            </a:extLst>
          </p:cNvPr>
          <p:cNvSpPr txBox="1">
            <a:spLocks/>
          </p:cNvSpPr>
          <p:nvPr/>
        </p:nvSpPr>
        <p:spPr>
          <a:xfrm>
            <a:off x="781049" y="4087797"/>
            <a:ext cx="8048627" cy="1113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20"/>
              </a:lnSpc>
            </a:pPr>
            <a:endParaRPr lang="ru-RU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12" y="1215299"/>
            <a:ext cx="9318042" cy="5134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4007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10282</TotalTime>
  <Words>4214</Words>
  <Application>Microsoft Office PowerPoint</Application>
  <PresentationFormat>Широкоэкранный</PresentationFormat>
  <Paragraphs>411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50" baseType="lpstr">
      <vt:lpstr>Aptos</vt:lpstr>
      <vt:lpstr>Arial</vt:lpstr>
      <vt:lpstr>Arial Narrow</vt:lpstr>
      <vt:lpstr>Calibri</vt:lpstr>
      <vt:lpstr>Calibri Light</vt:lpstr>
      <vt:lpstr>Inter</vt:lpstr>
      <vt:lpstr>Inter Medium</vt:lpstr>
      <vt:lpstr>Montserrat</vt:lpstr>
      <vt:lpstr>Open Sans</vt:lpstr>
      <vt:lpstr>Proxima Nova</vt:lpstr>
      <vt:lpstr>Roboto Condensed Light</vt:lpstr>
      <vt:lpstr>Times New Roman</vt:lpstr>
      <vt:lpstr>Wingdings</vt:lpstr>
      <vt:lpstr>YS Text</vt:lpstr>
      <vt:lpstr>Тема Office</vt:lpstr>
      <vt:lpstr>Пособия и отчетность в СФР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темы презентации</dc:title>
  <dc:creator>Margarita</dc:creator>
  <cp:lastModifiedBy>Захарова Алевтина Сергеевна</cp:lastModifiedBy>
  <cp:revision>64</cp:revision>
  <dcterms:created xsi:type="dcterms:W3CDTF">2026-04-02T08:35:59Z</dcterms:created>
  <dcterms:modified xsi:type="dcterms:W3CDTF">2026-06-01T13:53:35Z</dcterms:modified>
</cp:coreProperties>
</file>