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5554" r:id="rId3"/>
    <p:sldId id="5555" r:id="rId4"/>
    <p:sldId id="5556" r:id="rId5"/>
    <p:sldId id="5558" r:id="rId6"/>
    <p:sldId id="5559" r:id="rId7"/>
    <p:sldId id="5561" r:id="rId8"/>
    <p:sldId id="5748" r:id="rId9"/>
    <p:sldId id="5562" r:id="rId10"/>
    <p:sldId id="5564" r:id="rId11"/>
    <p:sldId id="5565" r:id="rId12"/>
    <p:sldId id="5568" r:id="rId13"/>
    <p:sldId id="5569" r:id="rId14"/>
    <p:sldId id="5574" r:id="rId15"/>
    <p:sldId id="5575" r:id="rId16"/>
    <p:sldId id="5576" r:id="rId17"/>
    <p:sldId id="5578" r:id="rId18"/>
    <p:sldId id="5579" r:id="rId19"/>
    <p:sldId id="5580" r:id="rId20"/>
    <p:sldId id="5581" r:id="rId21"/>
    <p:sldId id="5583" r:id="rId22"/>
    <p:sldId id="5766" r:id="rId23"/>
    <p:sldId id="5585" r:id="rId24"/>
    <p:sldId id="5592" r:id="rId25"/>
    <p:sldId id="5593" r:id="rId26"/>
    <p:sldId id="5791" r:id="rId27"/>
    <p:sldId id="5627" r:id="rId28"/>
    <p:sldId id="5628" r:id="rId29"/>
    <p:sldId id="5629" r:id="rId30"/>
    <p:sldId id="5630" r:id="rId31"/>
    <p:sldId id="5631" r:id="rId32"/>
    <p:sldId id="5632" r:id="rId33"/>
    <p:sldId id="5633" r:id="rId34"/>
    <p:sldId id="5634" r:id="rId35"/>
    <p:sldId id="5635" r:id="rId36"/>
    <p:sldId id="5636" r:id="rId37"/>
    <p:sldId id="5643" r:id="rId38"/>
    <p:sldId id="5644" r:id="rId39"/>
    <p:sldId id="5645" r:id="rId40"/>
    <p:sldId id="5646" r:id="rId41"/>
    <p:sldId id="5653" r:id="rId42"/>
    <p:sldId id="5654" r:id="rId43"/>
    <p:sldId id="5657" r:id="rId44"/>
    <p:sldId id="5662" r:id="rId45"/>
    <p:sldId id="5663" r:id="rId46"/>
    <p:sldId id="5765" r:id="rId47"/>
    <p:sldId id="5749" r:id="rId48"/>
    <p:sldId id="5664" r:id="rId49"/>
    <p:sldId id="5674" r:id="rId50"/>
    <p:sldId id="5673" r:id="rId51"/>
    <p:sldId id="5767" r:id="rId52"/>
    <p:sldId id="5781" r:id="rId53"/>
    <p:sldId id="5686" r:id="rId54"/>
    <p:sldId id="5687" r:id="rId55"/>
    <p:sldId id="5782" r:id="rId56"/>
    <p:sldId id="5768" r:id="rId57"/>
    <p:sldId id="5788" r:id="rId58"/>
    <p:sldId id="5784" r:id="rId59"/>
    <p:sldId id="5785" r:id="rId60"/>
    <p:sldId id="5786" r:id="rId61"/>
    <p:sldId id="5787" r:id="rId62"/>
    <p:sldId id="5779" r:id="rId63"/>
    <p:sldId id="5770" r:id="rId64"/>
    <p:sldId id="5697" r:id="rId65"/>
    <p:sldId id="5771" r:id="rId66"/>
    <p:sldId id="5772" r:id="rId67"/>
    <p:sldId id="5773" r:id="rId68"/>
    <p:sldId id="5774" r:id="rId69"/>
    <p:sldId id="5775" r:id="rId70"/>
    <p:sldId id="5776" r:id="rId71"/>
    <p:sldId id="5777" r:id="rId72"/>
    <p:sldId id="5778" r:id="rId73"/>
    <p:sldId id="5698" r:id="rId74"/>
    <p:sldId id="5699" r:id="rId75"/>
    <p:sldId id="5700" r:id="rId76"/>
    <p:sldId id="5701" r:id="rId77"/>
    <p:sldId id="5702" r:id="rId78"/>
    <p:sldId id="5789" r:id="rId79"/>
    <p:sldId id="5710" r:id="rId80"/>
    <p:sldId id="5752" r:id="rId81"/>
    <p:sldId id="5754" r:id="rId82"/>
    <p:sldId id="5756" r:id="rId83"/>
    <p:sldId id="5739" r:id="rId84"/>
    <p:sldId id="5753" r:id="rId85"/>
    <p:sldId id="5741" r:id="rId86"/>
    <p:sldId id="5740" r:id="rId87"/>
    <p:sldId id="5742" r:id="rId88"/>
    <p:sldId id="5790" r:id="rId89"/>
    <p:sldId id="5747" r:id="rId9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50" autoAdjust="0"/>
  </p:normalViewPr>
  <p:slideViewPr>
    <p:cSldViewPr snapToGrid="0">
      <p:cViewPr>
        <p:scale>
          <a:sx n="90" d="100"/>
          <a:sy n="90" d="100"/>
        </p:scale>
        <p:origin x="-1272" y="-25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C4A9F6-7B39-4B47-B7A9-D786B721C258}" type="datetimeFigureOut">
              <a:rPr lang="ru-RU" smtClean="0"/>
              <a:pPr/>
              <a:t>15.04.2025</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696FA7-8A11-4A02-95EA-872BD00A944E}"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D4A684F-4F42-4DE4-8B5D-CBFA16B1528C}" type="slidenum">
              <a:rPr lang="ru-RU" smtClean="0"/>
              <a:pPr/>
              <a:t>3</a:t>
            </a:fld>
            <a:endParaRPr lang="ru-RU" dirty="0"/>
          </a:p>
        </p:txBody>
      </p:sp>
    </p:spTree>
    <p:extLst>
      <p:ext uri="{BB962C8B-B14F-4D97-AF65-F5344CB8AC3E}">
        <p14:creationId xmlns:p14="http://schemas.microsoft.com/office/powerpoint/2010/main" xmlns="" val="1338657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F696FA7-8A11-4A02-95EA-872BD00A944E}" type="slidenum">
              <a:rPr lang="ru-RU" smtClean="0"/>
              <a:pPr/>
              <a:t>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F696FA7-8A11-4A02-95EA-872BD00A944E}" type="slidenum">
              <a:rPr lang="ru-RU" smtClean="0"/>
              <a:pPr/>
              <a:t>40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F696FA7-8A11-4A02-95EA-872BD00A944E}" type="slidenum">
              <a:rPr lang="ru-RU" smtClean="0"/>
              <a:pPr/>
              <a:t>82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1913655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2676793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3557816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xmlns="" val="135402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293591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423391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232163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4251059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2146719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405090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272112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32373A1-C08D-4A34-8352-11DC5E25BBAD}" type="datetimeFigureOut">
              <a:rPr lang="ru-RU" smtClean="0"/>
              <a:pPr/>
              <a:t>15.04.2025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1393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373A1-C08D-4A34-8352-11DC5E25BBAD}" type="datetimeFigureOut">
              <a:rPr lang="ru-RU" smtClean="0"/>
              <a:pPr/>
              <a:t>15.04.2025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59194-BA0B-46A5-A5FB-556489F03B9B}" type="slidenum">
              <a:rPr lang="ru-RU" smtClean="0"/>
              <a:pPr/>
              <a:t>‹#›</a:t>
            </a:fld>
            <a:endParaRPr lang="ru-RU"/>
          </a:p>
        </p:txBody>
      </p:sp>
    </p:spTree>
    <p:extLst>
      <p:ext uri="{BB962C8B-B14F-4D97-AF65-F5344CB8AC3E}">
        <p14:creationId xmlns:p14="http://schemas.microsoft.com/office/powerpoint/2010/main" xmlns="" val="3768006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www.garant.ru/products/ipo/prime/doc/72180772/"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consultant.ru/document/cons_doc_LAW_344971/"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consultant.ru/document/cons_doc_LAW_122855/25d917866754282bbbbb69493d5d9d8f0cf0f2e1/"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consultant.ru/document/cons_doc_LAW_348431/76618cb4a75d41b8f83bd465b2e3ef14070cc7d7/" TargetMode="External"/><Relationship Id="rId2" Type="http://schemas.openxmlformats.org/officeDocument/2006/relationships/hyperlink" Target="http://www.consultant.ru/document/cons_doc_LAW_122855/" TargetMode="Externa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consultant.ru/document/cons_doc_LAW_389500/c1b1ebfc4c28e89e4737a4d27885d9f0b15678fb/" TargetMode="External"/><Relationship Id="rId2" Type="http://schemas.openxmlformats.org/officeDocument/2006/relationships/hyperlink" Target="http://www.consultant.ru/document/cons_doc_LAW_407100/" TargetMode="External"/><Relationship Id="rId1" Type="http://schemas.openxmlformats.org/officeDocument/2006/relationships/slideLayout" Target="../slideLayouts/slideLayout7.xml"/><Relationship Id="rId4" Type="http://schemas.openxmlformats.org/officeDocument/2006/relationships/hyperlink" Target="http://www.consultant.ru/document/cons_doc_LAW_38950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consultant.ru/document/cons_doc_LAW_122855/0176b10635b1d197752caad9749de54680d076f3/" TargetMode="External"/><Relationship Id="rId2" Type="http://schemas.openxmlformats.org/officeDocument/2006/relationships/hyperlink" Target="http://www.consultant.ru/document/cons_doc_LAW_122855/414e1d73b8c60ac19dff60573d0008add99eb855/" TargetMode="External"/><Relationship Id="rId1" Type="http://schemas.openxmlformats.org/officeDocument/2006/relationships/slideLayout" Target="../slideLayouts/slideLayout7.xml"/><Relationship Id="rId5" Type="http://schemas.openxmlformats.org/officeDocument/2006/relationships/hyperlink" Target="http://www.consultant.ru/document/cons_doc_LAW_20081/6219d1ef0624357a2d8573c0cf06c85aba1797e8/" TargetMode="External"/><Relationship Id="rId4" Type="http://schemas.openxmlformats.org/officeDocument/2006/relationships/hyperlink" Target="http://www.consultant.ru/document/cons_doc_LAW_122855/"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www.consultant.ru/document/cons_doc_LAW_348435/"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consultant.ru/document/cons_doc_LAW_71763/ade3213faee198630d17cb0d0d54fa2b70766434/" TargetMode="Externa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consultant.ru/document/cons_doc_LAW_347339/1b09d30899714e0479a53741dd0366e9d4cadc86/"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www.consultant.ru/document/cons_doc_LAW_347339/1b09d30899714e0479a53741dd0366e9d4cadc86/"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bmcenter.ru/Files/R-KpR_Unifikaciya_uchetnoi_politiki_FSBU_MSFO"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glavkniga.ru/elver/2011/17" TargetMode="Externa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consultant.ru/document/cons_doc_LAW_72967/6988326d3d842078aa63a6b1cafc16d8e2b86e8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hyperlink" Target="http://www.consultant.ru/document/cons_doc_LAW_7296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CC2D9804-1C9F-E41B-BBAB-CAD80EBFAA6C}"/>
              </a:ext>
            </a:extLst>
          </p:cNvPr>
          <p:cNvPicPr>
            <a:picLocks noChangeAspect="1"/>
          </p:cNvPicPr>
          <p:nvPr/>
        </p:nvPicPr>
        <p:blipFill rotWithShape="1">
          <a:blip r:embed="rId2" cstate="print">
            <a:alphaModFix amt="16000"/>
            <a:extLst>
              <a:ext uri="{28A0092B-C50C-407E-A947-70E740481C1C}">
                <a14:useLocalDpi xmlns:a14="http://schemas.microsoft.com/office/drawing/2010/main" xmlns="" val="0"/>
              </a:ext>
            </a:extLst>
          </a:blip>
          <a:srcRect t="1953" r="10909"/>
          <a:stretch/>
        </p:blipFill>
        <p:spPr>
          <a:xfrm>
            <a:off x="2352443" y="1619909"/>
            <a:ext cx="8988952" cy="4018299"/>
          </a:xfrm>
          <a:prstGeom prst="rect">
            <a:avLst/>
          </a:prstGeom>
        </p:spPr>
      </p:pic>
      <p:sp>
        <p:nvSpPr>
          <p:cNvPr id="5" name="Подзаголовок 2">
            <a:extLst>
              <a:ext uri="{FF2B5EF4-FFF2-40B4-BE49-F238E27FC236}">
                <a16:creationId xmlns:a16="http://schemas.microsoft.com/office/drawing/2014/main" xmlns="" id="{4372F19E-3606-D5E2-24B4-1572BA67A19C}"/>
              </a:ext>
            </a:extLst>
          </p:cNvPr>
          <p:cNvSpPr>
            <a:spLocks noGrp="1"/>
          </p:cNvSpPr>
          <p:nvPr>
            <p:ph type="subTitle" idx="1"/>
          </p:nvPr>
        </p:nvSpPr>
        <p:spPr>
          <a:xfrm>
            <a:off x="392208" y="5741343"/>
            <a:ext cx="8126949" cy="818511"/>
          </a:xfrm>
        </p:spPr>
        <p:txBody>
          <a:bodyPr>
            <a:normAutofit fontScale="70000" lnSpcReduction="20000"/>
          </a:bodyPr>
          <a:lstStyle/>
          <a:p>
            <a:pPr lvl="0" algn="just"/>
            <a:r>
              <a:rPr lang="ru-RU" sz="2800" b="1" spc="500"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СМИРНОВА СВЕТЛАНА АНАТОЛЬЕВНА</a:t>
            </a:r>
            <a:r>
              <a:rPr lang="ru-RU" sz="2800" b="1" i="1" dirty="0" smtClean="0">
                <a:solidFill>
                  <a:srgbClr val="FF0000"/>
                </a:solidFill>
              </a:rPr>
              <a:t> </a:t>
            </a:r>
          </a:p>
          <a:p>
            <a:pPr lvl="0" algn="just"/>
            <a:r>
              <a:rPr lang="en-US" sz="2800" b="1" i="1" dirty="0" smtClean="0">
                <a:solidFill>
                  <a:srgbClr val="FF0000"/>
                </a:solidFill>
              </a:rPr>
              <a:t>DipIFR</a:t>
            </a:r>
            <a:r>
              <a:rPr lang="ru-RU" sz="2800" b="1" i="1" dirty="0" smtClean="0">
                <a:solidFill>
                  <a:srgbClr val="FF0000"/>
                </a:solidFill>
              </a:rPr>
              <a:t>, </a:t>
            </a:r>
            <a:r>
              <a:rPr lang="ru-RU" sz="2800" b="1" i="1" dirty="0" err="1" smtClean="0">
                <a:solidFill>
                  <a:srgbClr val="FF0000"/>
                </a:solidFill>
              </a:rPr>
              <a:t>к.э.н</a:t>
            </a:r>
            <a:r>
              <a:rPr lang="ru-RU" sz="2800" b="1" i="1" dirty="0" smtClean="0">
                <a:solidFill>
                  <a:srgbClr val="FF0000"/>
                </a:solidFill>
              </a:rPr>
              <a:t>., аудитор с 1995 г., налоговый консультант 1 </a:t>
            </a:r>
            <a:r>
              <a:rPr lang="ru-RU" sz="2800" b="1" i="1" dirty="0" smtClean="0">
                <a:solidFill>
                  <a:srgbClr val="FF0000"/>
                </a:solidFill>
              </a:rPr>
              <a:t>категории</a:t>
            </a:r>
            <a:endParaRPr lang="id-ID" sz="2800" b="1" spc="500"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Заголовок 1">
            <a:extLst>
              <a:ext uri="{FF2B5EF4-FFF2-40B4-BE49-F238E27FC236}">
                <a16:creationId xmlns:a16="http://schemas.microsoft.com/office/drawing/2014/main" xmlns="" id="{2F710285-7B5A-011B-0538-B20D2D4EA9E5}"/>
              </a:ext>
            </a:extLst>
          </p:cNvPr>
          <p:cNvSpPr>
            <a:spLocks noGrp="1"/>
          </p:cNvSpPr>
          <p:nvPr>
            <p:ph type="ctrTitle"/>
          </p:nvPr>
        </p:nvSpPr>
        <p:spPr>
          <a:xfrm>
            <a:off x="556211" y="1254642"/>
            <a:ext cx="8449566" cy="3991113"/>
          </a:xfrm>
        </p:spPr>
        <p:txBody>
          <a:bodyPr>
            <a:noAutofit/>
          </a:bodyPr>
          <a:lstStyle/>
          <a:p>
            <a:pPr>
              <a:lnSpc>
                <a:spcPct val="100000"/>
              </a:lnSpc>
            </a:pPr>
            <a:r>
              <a:rPr lang="ru-RU" sz="4400" b="1" dirty="0" smtClean="0">
                <a:solidFill>
                  <a:srgbClr val="0070C0"/>
                </a:solidFill>
                <a:latin typeface="Segoe UI Light" panose="020B0502040204020203" pitchFamily="34" charset="0"/>
                <a:ea typeface="Lato" panose="020F0502020204030203" pitchFamily="34" charset="0"/>
                <a:cs typeface="Segoe UI Semilight" panose="020B0402040204020203" pitchFamily="34" charset="0"/>
              </a:rPr>
              <a:t>РЕФОРМЫ В БУХЧЕТЕ.</a:t>
            </a:r>
            <a:br>
              <a:rPr lang="ru-RU" sz="4400" b="1" dirty="0" smtClean="0">
                <a:solidFill>
                  <a:srgbClr val="0070C0"/>
                </a:solidFill>
                <a:latin typeface="Segoe UI Light" panose="020B0502040204020203" pitchFamily="34" charset="0"/>
                <a:ea typeface="Lato" panose="020F0502020204030203" pitchFamily="34" charset="0"/>
                <a:cs typeface="Segoe UI Semilight" panose="020B0402040204020203" pitchFamily="34" charset="0"/>
              </a:rPr>
            </a:br>
            <a:r>
              <a:rPr lang="ru-RU" sz="4400" b="1" dirty="0" smtClean="0">
                <a:solidFill>
                  <a:srgbClr val="0070C0"/>
                </a:solidFill>
                <a:latin typeface="Segoe UI Light" panose="020B0502040204020203" pitchFamily="34" charset="0"/>
                <a:ea typeface="Lato" panose="020F0502020204030203" pitchFamily="34" charset="0"/>
                <a:cs typeface="Segoe UI Semilight" panose="020B0402040204020203" pitchFamily="34" charset="0"/>
              </a:rPr>
              <a:t> С чего начинается достоверность отчетности? </a:t>
            </a:r>
            <a:br>
              <a:rPr lang="ru-RU" sz="4400" b="1" dirty="0" smtClean="0">
                <a:solidFill>
                  <a:srgbClr val="0070C0"/>
                </a:solidFill>
                <a:latin typeface="Segoe UI Light" panose="020B0502040204020203" pitchFamily="34" charset="0"/>
                <a:ea typeface="Lato" panose="020F0502020204030203" pitchFamily="34" charset="0"/>
                <a:cs typeface="Segoe UI Semilight" panose="020B0402040204020203" pitchFamily="34" charset="0"/>
              </a:rPr>
            </a:br>
            <a:r>
              <a:rPr lang="ru-RU" sz="4400" b="1" dirty="0" smtClean="0">
                <a:solidFill>
                  <a:srgbClr val="0070C0"/>
                </a:solidFill>
                <a:latin typeface="Segoe UI Light" panose="020B0502040204020203" pitchFamily="34" charset="0"/>
                <a:ea typeface="Lato" panose="020F0502020204030203" pitchFamily="34" charset="0"/>
                <a:cs typeface="Segoe UI Semilight" panose="020B0402040204020203" pitchFamily="34" charset="0"/>
              </a:rPr>
              <a:t>С применения РЕГУЛИРУЮЩИХ ДОКУМЕНТОВ В ОБЛАСТИ БУХУЧЕТА.</a:t>
            </a:r>
            <a:r>
              <a:rPr lang="ru-RU" sz="4400" b="1" dirty="0" smtClean="0">
                <a:latin typeface="Calibri" panose="020F0502020204030204" pitchFamily="34" charset="0"/>
              </a:rPr>
              <a:t> </a:t>
            </a:r>
            <a:endParaRPr lang="ru-RU" sz="4400" b="1" dirty="0">
              <a:latin typeface="Calibri" panose="020F0502020204030204" pitchFamily="34" charset="0"/>
            </a:endParaRPr>
          </a:p>
        </p:txBody>
      </p:sp>
      <p:pic>
        <p:nvPicPr>
          <p:cNvPr id="7" name="Picture 4" descr="Шуточная сценка «Поздравления с Днем бухгалтера»."/>
          <p:cNvPicPr>
            <a:picLocks noChangeAspect="1" noChangeArrowheads="1"/>
          </p:cNvPicPr>
          <p:nvPr/>
        </p:nvPicPr>
        <p:blipFill>
          <a:blip r:embed="rId3" cstate="print"/>
          <a:srcRect/>
          <a:stretch>
            <a:fillRect/>
          </a:stretch>
        </p:blipFill>
        <p:spPr bwMode="auto">
          <a:xfrm>
            <a:off x="9670723" y="4455042"/>
            <a:ext cx="2521277" cy="1892595"/>
          </a:xfrm>
          <a:prstGeom prst="rect">
            <a:avLst/>
          </a:prstGeom>
          <a:noFill/>
        </p:spPr>
      </p:pic>
      <p:pic>
        <p:nvPicPr>
          <p:cNvPr id="94210" name="Picture 2" descr="C:\Users\Светлана\Downloads\7ab91aa5-0db8-4614-94fa-056bf049a112_big.jpg"/>
          <p:cNvPicPr>
            <a:picLocks noChangeAspect="1" noChangeArrowheads="1"/>
          </p:cNvPicPr>
          <p:nvPr/>
        </p:nvPicPr>
        <p:blipFill>
          <a:blip r:embed="rId4" cstate="print"/>
          <a:srcRect l="26670" t="20808" r="36120" b="6076"/>
          <a:stretch>
            <a:fillRect/>
          </a:stretch>
        </p:blipFill>
        <p:spPr bwMode="auto">
          <a:xfrm>
            <a:off x="9920177" y="1350122"/>
            <a:ext cx="2137143" cy="2799657"/>
          </a:xfrm>
          <a:prstGeom prst="rect">
            <a:avLst/>
          </a:prstGeom>
          <a:noFill/>
        </p:spPr>
      </p:pic>
    </p:spTree>
    <p:extLst>
      <p:ext uri="{BB962C8B-B14F-4D97-AF65-F5344CB8AC3E}">
        <p14:creationId xmlns:p14="http://schemas.microsoft.com/office/powerpoint/2010/main" xmlns="" val="312722982"/>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66220" y="3237517"/>
            <a:ext cx="3946718" cy="3081356"/>
          </a:xfrm>
          <a:prstGeom prst="rect">
            <a:avLst/>
          </a:prstGeom>
        </p:spPr>
        <p:txBody>
          <a:bodyPr wrap="square">
            <a:spAutoFit/>
          </a:bodyPr>
          <a:lstStyle/>
          <a:p>
            <a:pPr>
              <a:lnSpc>
                <a:spcPct val="107000"/>
              </a:lnSpc>
              <a:spcAft>
                <a:spcPts val="800"/>
              </a:spcAft>
            </a:pPr>
            <a:r>
              <a:rPr lang="ru-RU" sz="32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Некоммерческие </a:t>
            </a:r>
            <a:r>
              <a:rPr lang="ru-RU"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организации, преследующие цели развития бухучета, например:</a:t>
            </a:r>
          </a:p>
          <a:p>
            <a:pPr>
              <a:lnSpc>
                <a:spcPct val="107000"/>
              </a:lnSpc>
              <a:spcAft>
                <a:spcPts val="800"/>
              </a:spcAft>
            </a:pPr>
            <a:endParaRPr lang="ru-RU"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5781368" y="2849417"/>
            <a:ext cx="6148462" cy="3846813"/>
          </a:xfrm>
          <a:prstGeom prst="rect">
            <a:avLst/>
          </a:prstGeom>
          <a:ln w="38100">
            <a:solidFill>
              <a:srgbClr val="0070C0"/>
            </a:solidFill>
          </a:ln>
        </p:spPr>
      </p:pic>
      <p:pic>
        <p:nvPicPr>
          <p:cNvPr id="3" name="Рисунок 2"/>
          <p:cNvPicPr>
            <a:picLocks noChangeAspect="1"/>
          </p:cNvPicPr>
          <p:nvPr/>
        </p:nvPicPr>
        <p:blipFill>
          <a:blip r:embed="rId3" cstate="print"/>
          <a:stretch>
            <a:fillRect/>
          </a:stretch>
        </p:blipFill>
        <p:spPr>
          <a:xfrm>
            <a:off x="10745188" y="1720127"/>
            <a:ext cx="1223369" cy="982241"/>
          </a:xfrm>
          <a:prstGeom prst="rect">
            <a:avLst/>
          </a:prstGeom>
        </p:spPr>
      </p:pic>
      <p:sp>
        <p:nvSpPr>
          <p:cNvPr id="6" name="Прямоугольник 5"/>
          <p:cNvSpPr/>
          <p:nvPr/>
        </p:nvSpPr>
        <p:spPr>
          <a:xfrm>
            <a:off x="778100" y="1641470"/>
            <a:ext cx="9349740" cy="1014380"/>
          </a:xfrm>
          <a:prstGeom prst="rect">
            <a:avLst/>
          </a:prstGeom>
        </p:spPr>
        <p:txBody>
          <a:bodyPr wrap="square">
            <a:spAutoFit/>
          </a:bodyPr>
          <a:lstStyle/>
          <a:p>
            <a:pPr algn="ctr">
              <a:lnSpc>
                <a:spcPct val="107000"/>
              </a:lnSpc>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КТО СЕГОДНЯ ЯВЛЯЕТСЯ НЕГОСУДАРСТВЕННЫМИ РЕГУЛЯТОРАМИ В СФЕРЕ БУХУЧЕТА</a:t>
            </a:r>
          </a:p>
        </p:txBody>
      </p:sp>
    </p:spTree>
    <p:extLst>
      <p:ext uri="{BB962C8B-B14F-4D97-AF65-F5344CB8AC3E}">
        <p14:creationId xmlns:p14="http://schemas.microsoft.com/office/powerpoint/2010/main" xmlns="" val="2508263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4269208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86815" y="1896728"/>
          <a:ext cx="12005185" cy="4961272"/>
        </p:xfrm>
        <a:graphic>
          <a:graphicData uri="http://schemas.openxmlformats.org/drawingml/2006/table">
            <a:tbl>
              <a:tblPr/>
              <a:tblGrid>
                <a:gridCol w="520615"/>
                <a:gridCol w="1480248"/>
                <a:gridCol w="3809999"/>
                <a:gridCol w="1435510"/>
                <a:gridCol w="1868129"/>
                <a:gridCol w="1237733"/>
                <a:gridCol w="1652951"/>
              </a:tblGrid>
              <a:tr h="747450">
                <a:tc gridSpan="2">
                  <a:txBody>
                    <a:bodyPr/>
                    <a:lstStyle/>
                    <a:p>
                      <a:pPr algn="l"/>
                      <a:r>
                        <a:rPr lang="en-US" sz="1200" dirty="0"/>
                        <a:t>N </a:t>
                      </a:r>
                      <a:r>
                        <a:rPr lang="ru-RU" sz="1200" dirty="0" err="1"/>
                        <a:t>п</a:t>
                      </a:r>
                      <a:r>
                        <a:rPr lang="ru-RU" sz="1200" dirty="0"/>
                        <a:t>/</a:t>
                      </a:r>
                      <a:r>
                        <a:rPr lang="ru-RU" sz="1200" dirty="0" err="1"/>
                        <a:t>п</a:t>
                      </a:r>
                      <a:endParaRPr lang="ru-RU" sz="1200" dirty="0"/>
                    </a:p>
                  </a:txBody>
                  <a:tcPr marL="21588" marR="21588" marT="10794" marB="10794">
                    <a:lnL>
                      <a:noFill/>
                    </a:lnL>
                    <a:lnR>
                      <a:noFill/>
                    </a:lnR>
                    <a:lnT>
                      <a:noFill/>
                    </a:lnT>
                    <a:lnB>
                      <a:noFill/>
                    </a:lnB>
                    <a:solidFill>
                      <a:schemeClr val="accent3">
                        <a:lumMod val="20000"/>
                        <a:lumOff val="80000"/>
                      </a:schemeClr>
                    </a:solidFill>
                  </a:tcPr>
                </a:tc>
                <a:tc hMerge="1">
                  <a:txBody>
                    <a:bodyPr/>
                    <a:lstStyle/>
                    <a:p>
                      <a:endParaRPr lang="ru-RU"/>
                    </a:p>
                  </a:txBody>
                  <a:tcPr/>
                </a:tc>
                <a:tc>
                  <a:txBody>
                    <a:bodyPr/>
                    <a:lstStyle/>
                    <a:p>
                      <a:pPr algn="l"/>
                      <a:r>
                        <a:rPr lang="ru-RU" sz="1200" dirty="0"/>
                        <a:t>Рабочее наименование проекта стандарта</a:t>
                      </a:r>
                    </a:p>
                  </a:txBody>
                  <a:tcPr marL="21588" marR="21588" marT="10794" marB="10794">
                    <a:lnL>
                      <a:noFill/>
                    </a:lnL>
                    <a:lnR>
                      <a:noFill/>
                    </a:lnR>
                    <a:lnT>
                      <a:noFill/>
                    </a:lnT>
                    <a:lnB>
                      <a:noFill/>
                    </a:lnB>
                    <a:solidFill>
                      <a:schemeClr val="accent3">
                        <a:lumMod val="20000"/>
                        <a:lumOff val="80000"/>
                      </a:schemeClr>
                    </a:solidFill>
                  </a:tcPr>
                </a:tc>
                <a:tc>
                  <a:txBody>
                    <a:bodyPr/>
                    <a:lstStyle/>
                    <a:p>
                      <a:pPr algn="l"/>
                      <a:r>
                        <a:rPr lang="ru-RU" sz="1200" dirty="0"/>
                        <a:t>Срок представления уведомления о разработке проекта стандарта</a:t>
                      </a:r>
                    </a:p>
                  </a:txBody>
                  <a:tcPr marL="21588" marR="21588" marT="10794" marB="10794">
                    <a:lnL>
                      <a:noFill/>
                    </a:lnL>
                    <a:lnR>
                      <a:noFill/>
                    </a:lnR>
                    <a:lnT>
                      <a:noFill/>
                    </a:lnT>
                    <a:lnB>
                      <a:noFill/>
                    </a:lnB>
                    <a:solidFill>
                      <a:schemeClr val="accent3">
                        <a:lumMod val="20000"/>
                        <a:lumOff val="80000"/>
                      </a:schemeClr>
                    </a:solidFill>
                  </a:tcPr>
                </a:tc>
                <a:tc>
                  <a:txBody>
                    <a:bodyPr/>
                    <a:lstStyle/>
                    <a:p>
                      <a:pPr algn="l"/>
                      <a:r>
                        <a:rPr lang="ru-RU" sz="1200" dirty="0"/>
                        <a:t>Срок представления проекта стандарта в Совет по стандартам бухгалтерского учета</a:t>
                      </a:r>
                    </a:p>
                  </a:txBody>
                  <a:tcPr marL="21588" marR="21588" marT="10794" marB="10794">
                    <a:lnL>
                      <a:noFill/>
                    </a:lnL>
                    <a:lnR>
                      <a:noFill/>
                    </a:lnR>
                    <a:lnT>
                      <a:noFill/>
                    </a:lnT>
                    <a:lnB>
                      <a:noFill/>
                    </a:lnB>
                    <a:solidFill>
                      <a:schemeClr val="accent3">
                        <a:lumMod val="20000"/>
                        <a:lumOff val="80000"/>
                      </a:schemeClr>
                    </a:solidFill>
                  </a:tcPr>
                </a:tc>
                <a:tc>
                  <a:txBody>
                    <a:bodyPr/>
                    <a:lstStyle/>
                    <a:p>
                      <a:pPr algn="l"/>
                      <a:r>
                        <a:rPr lang="ru-RU" sz="1200" dirty="0"/>
                        <a:t>Предполагаемая дата вступления стандарта в силу для </a:t>
                      </a:r>
                      <a:r>
                        <a:rPr lang="ru-RU" sz="1200" dirty="0" err="1" smtClean="0"/>
                        <a:t>обязатель-ного</a:t>
                      </a:r>
                      <a:r>
                        <a:rPr lang="ru-RU" sz="1200" dirty="0" smtClean="0"/>
                        <a:t> </a:t>
                      </a:r>
                      <a:r>
                        <a:rPr lang="ru-RU" sz="1200" dirty="0"/>
                        <a:t>применения</a:t>
                      </a:r>
                    </a:p>
                  </a:txBody>
                  <a:tcPr marL="21588" marR="21588" marT="10794" marB="10794">
                    <a:lnL>
                      <a:noFill/>
                    </a:lnL>
                    <a:lnR>
                      <a:noFill/>
                    </a:lnR>
                    <a:lnT>
                      <a:noFill/>
                    </a:lnT>
                    <a:lnB>
                      <a:noFill/>
                    </a:lnB>
                    <a:solidFill>
                      <a:schemeClr val="accent3">
                        <a:lumMod val="20000"/>
                        <a:lumOff val="80000"/>
                      </a:schemeClr>
                    </a:solidFill>
                  </a:tcPr>
                </a:tc>
                <a:tc>
                  <a:txBody>
                    <a:bodyPr/>
                    <a:lstStyle/>
                    <a:p>
                      <a:pPr algn="l"/>
                      <a:r>
                        <a:rPr lang="ru-RU" sz="1200" dirty="0"/>
                        <a:t>Ответственные исполнители (разработчики проектов стандартов)</a:t>
                      </a:r>
                    </a:p>
                  </a:txBody>
                  <a:tcPr marL="21588" marR="21588" marT="10794" marB="10794">
                    <a:lnL>
                      <a:noFill/>
                    </a:lnL>
                    <a:lnR>
                      <a:noFill/>
                    </a:lnR>
                    <a:lnT>
                      <a:noFill/>
                    </a:lnT>
                    <a:lnB>
                      <a:noFill/>
                    </a:lnB>
                    <a:solidFill>
                      <a:schemeClr val="accent3">
                        <a:lumMod val="20000"/>
                        <a:lumOff val="80000"/>
                      </a:schemeClr>
                    </a:solidFill>
                  </a:tcPr>
                </a:tc>
              </a:tr>
              <a:tr h="198965">
                <a:tc gridSpan="7">
                  <a:txBody>
                    <a:bodyPr/>
                    <a:lstStyle/>
                    <a:p>
                      <a:pPr algn="l" fontAlgn="t"/>
                      <a:r>
                        <a:rPr lang="ru-RU" sz="1200" dirty="0"/>
                        <a:t>1. Разработка федеральных стандартов бухгалтерского учета</a:t>
                      </a:r>
                    </a:p>
                  </a:txBody>
                  <a:tcPr marL="21588" marR="21588" marT="10794" marB="10794">
                    <a:lnL>
                      <a:noFill/>
                    </a:lnL>
                    <a:lnR>
                      <a:noFill/>
                    </a:lnR>
                    <a:lnT>
                      <a:noFill/>
                    </a:lnT>
                    <a:lnB>
                      <a:noFill/>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98965">
                <a:tc>
                  <a:txBody>
                    <a:bodyPr/>
                    <a:lstStyle/>
                    <a:p>
                      <a:pPr algn="l" fontAlgn="t"/>
                      <a:r>
                        <a:rPr lang="ru-RU" sz="1200" b="1">
                          <a:solidFill>
                            <a:srgbClr val="FF0000"/>
                          </a:solidFill>
                        </a:rPr>
                        <a:t>1.1</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ЗАПАСЫ</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представлено</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представлен</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2021</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b="1" dirty="0">
                          <a:solidFill>
                            <a:srgbClr val="FF0000"/>
                          </a:solidFill>
                        </a:rPr>
                        <a:t>Фонд "НРБУ "БМЦ"</a:t>
                      </a:r>
                      <a:r>
                        <a:rPr lang="ru-RU" sz="1200" b="1" u="sng" baseline="30000" dirty="0">
                          <a:solidFill>
                            <a:srgbClr val="FF0000"/>
                          </a:solidFill>
                          <a:hlinkClick r:id="rId2"/>
                        </a:rPr>
                        <a:t>1</a:t>
                      </a:r>
                      <a:endParaRPr lang="ru-RU" sz="1200" b="1" dirty="0">
                        <a:solidFill>
                          <a:srgbClr val="FF0000"/>
                        </a:solidFill>
                      </a:endParaRPr>
                    </a:p>
                  </a:txBody>
                  <a:tcPr marL="21588" marR="21588" marT="10794" marB="10794">
                    <a:lnL>
                      <a:noFill/>
                    </a:lnL>
                    <a:lnR>
                      <a:noFill/>
                    </a:lnR>
                    <a:lnT>
                      <a:noFill/>
                    </a:lnT>
                    <a:lnB>
                      <a:noFill/>
                    </a:lnB>
                    <a:solidFill>
                      <a:schemeClr val="accent4">
                        <a:lumMod val="20000"/>
                        <a:lumOff val="80000"/>
                      </a:schemeClr>
                    </a:solidFill>
                  </a:tcPr>
                </a:tc>
              </a:tr>
              <a:tr h="198965">
                <a:tc>
                  <a:txBody>
                    <a:bodyPr/>
                    <a:lstStyle/>
                    <a:p>
                      <a:pPr algn="l" fontAlgn="t"/>
                      <a:r>
                        <a:rPr lang="ru-RU" sz="1200" b="1">
                          <a:solidFill>
                            <a:srgbClr val="FF0000"/>
                          </a:solidFill>
                        </a:rPr>
                        <a:t>1.2</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НЕМАТЕРИАЛЬНЫЕ АКТИВЫ</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ru-RU" sz="1200" b="1">
                          <a:solidFill>
                            <a:srgbClr val="FF0000"/>
                          </a:solidFill>
                        </a:rPr>
                        <a:t>представлено</a:t>
                      </a:r>
                    </a:p>
                  </a:txBody>
                  <a:tcPr marL="21588" marR="21588" marT="10794" marB="10794">
                    <a:lnL>
                      <a:noFill/>
                    </a:lnL>
                    <a:lnR>
                      <a:noFill/>
                    </a:lnR>
                    <a:lnT>
                      <a:noFill/>
                    </a:lnT>
                    <a:lnB>
                      <a:noFill/>
                    </a:lnB>
                    <a:solidFill>
                      <a:srgbClr val="FFFFFF"/>
                    </a:solidFill>
                  </a:tcPr>
                </a:tc>
                <a:tc>
                  <a:txBody>
                    <a:bodyPr/>
                    <a:lstStyle/>
                    <a:p>
                      <a:pPr algn="l" fontAlgn="t"/>
                      <a:r>
                        <a:rPr lang="ru-RU" sz="1200" b="1">
                          <a:solidFill>
                            <a:srgbClr val="FF0000"/>
                          </a:solidFill>
                        </a:rPr>
                        <a:t>представлен</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2021</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b="1" dirty="0">
                          <a:solidFill>
                            <a:srgbClr val="FF0000"/>
                          </a:solidFill>
                        </a:rPr>
                        <a:t>Фонд "НРБУ "БМЦ"</a:t>
                      </a:r>
                    </a:p>
                  </a:txBody>
                  <a:tcPr marL="21588" marR="21588" marT="10794" marB="10794">
                    <a:lnL>
                      <a:noFill/>
                    </a:lnL>
                    <a:lnR>
                      <a:noFill/>
                    </a:lnR>
                    <a:lnT>
                      <a:noFill/>
                    </a:lnT>
                    <a:lnB>
                      <a:noFill/>
                    </a:lnB>
                    <a:solidFill>
                      <a:schemeClr val="accent4">
                        <a:lumMod val="20000"/>
                        <a:lumOff val="80000"/>
                      </a:schemeClr>
                    </a:solidFill>
                  </a:tcPr>
                </a:tc>
              </a:tr>
              <a:tr h="198965">
                <a:tc>
                  <a:txBody>
                    <a:bodyPr/>
                    <a:lstStyle/>
                    <a:p>
                      <a:pPr algn="l" fontAlgn="t"/>
                      <a:r>
                        <a:rPr lang="ru-RU" sz="1200" b="1">
                          <a:solidFill>
                            <a:srgbClr val="FF0000"/>
                          </a:solidFill>
                        </a:rPr>
                        <a:t>1.3</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ОСНОВНЫЕ СРЕДСТВА</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ru-RU" sz="1200" b="1">
                          <a:solidFill>
                            <a:srgbClr val="FF0000"/>
                          </a:solidFill>
                        </a:rPr>
                        <a:t>представлено</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представлен</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2021</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b="1" dirty="0">
                          <a:solidFill>
                            <a:srgbClr val="FF0000"/>
                          </a:solidFill>
                        </a:rPr>
                        <a:t>Фонд "НРБУ "БМЦ"</a:t>
                      </a:r>
                    </a:p>
                  </a:txBody>
                  <a:tcPr marL="21588" marR="21588" marT="10794" marB="10794">
                    <a:lnL>
                      <a:noFill/>
                    </a:lnL>
                    <a:lnR>
                      <a:noFill/>
                    </a:lnR>
                    <a:lnT>
                      <a:noFill/>
                    </a:lnT>
                    <a:lnB>
                      <a:noFill/>
                    </a:lnB>
                    <a:solidFill>
                      <a:schemeClr val="accent4">
                        <a:lumMod val="20000"/>
                        <a:lumOff val="80000"/>
                      </a:schemeClr>
                    </a:solidFill>
                  </a:tcPr>
                </a:tc>
              </a:tr>
              <a:tr h="198965">
                <a:tc>
                  <a:txBody>
                    <a:bodyPr/>
                    <a:lstStyle/>
                    <a:p>
                      <a:pPr algn="l" fontAlgn="t"/>
                      <a:r>
                        <a:rPr lang="ru-RU" sz="1200" b="1">
                          <a:solidFill>
                            <a:srgbClr val="FF0000"/>
                          </a:solidFill>
                        </a:rPr>
                        <a:t>1.4</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НЕЗАВЕРШЕННЫЕ КАПИТАЛЬНЫЕ ВЛОЖЕНИЯ</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ru-RU" sz="1200" b="1">
                          <a:solidFill>
                            <a:srgbClr val="FF0000"/>
                          </a:solidFill>
                        </a:rPr>
                        <a:t>представлено</a:t>
                      </a:r>
                    </a:p>
                  </a:txBody>
                  <a:tcPr marL="21588" marR="21588" marT="10794" marB="10794">
                    <a:lnL>
                      <a:noFill/>
                    </a:lnL>
                    <a:lnR>
                      <a:noFill/>
                    </a:lnR>
                    <a:lnT>
                      <a:noFill/>
                    </a:lnT>
                    <a:lnB>
                      <a:noFill/>
                    </a:lnB>
                    <a:solidFill>
                      <a:srgbClr val="FFFFFF"/>
                    </a:solidFill>
                  </a:tcPr>
                </a:tc>
                <a:tc>
                  <a:txBody>
                    <a:bodyPr/>
                    <a:lstStyle/>
                    <a:p>
                      <a:pPr algn="l" fontAlgn="t"/>
                      <a:r>
                        <a:rPr lang="ru-RU" sz="1200" b="1">
                          <a:solidFill>
                            <a:srgbClr val="FF0000"/>
                          </a:solidFill>
                        </a:rPr>
                        <a:t>представлен</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2021</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b="1" dirty="0">
                          <a:solidFill>
                            <a:srgbClr val="FF0000"/>
                          </a:solidFill>
                        </a:rPr>
                        <a:t>Фонд "НРБУ "БМЦ"</a:t>
                      </a:r>
                    </a:p>
                  </a:txBody>
                  <a:tcPr marL="21588" marR="21588" marT="10794" marB="10794">
                    <a:lnL>
                      <a:noFill/>
                    </a:lnL>
                    <a:lnR>
                      <a:noFill/>
                    </a:lnR>
                    <a:lnT>
                      <a:noFill/>
                    </a:lnT>
                    <a:lnB>
                      <a:noFill/>
                    </a:lnB>
                    <a:solidFill>
                      <a:schemeClr val="accent4">
                        <a:lumMod val="20000"/>
                        <a:lumOff val="80000"/>
                      </a:schemeClr>
                    </a:solidFill>
                  </a:tcPr>
                </a:tc>
              </a:tr>
              <a:tr h="198965">
                <a:tc>
                  <a:txBody>
                    <a:bodyPr/>
                    <a:lstStyle/>
                    <a:p>
                      <a:pPr algn="l" fontAlgn="t"/>
                      <a:r>
                        <a:rPr lang="ru-RU" sz="1200" b="1">
                          <a:solidFill>
                            <a:srgbClr val="FF0000"/>
                          </a:solidFill>
                        </a:rPr>
                        <a:t>1.5</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ДОКУМЕНТЫ И ДОКУМЕНТООБОРОТ В БУХГАЛТЕРСКОМ УЧЕТЕ</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представлено</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представлен</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2021</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b="1" dirty="0">
                          <a:solidFill>
                            <a:srgbClr val="FF0000"/>
                          </a:solidFill>
                        </a:rPr>
                        <a:t>Минфин России</a:t>
                      </a:r>
                    </a:p>
                  </a:txBody>
                  <a:tcPr marL="21588" marR="21588" marT="10794" marB="10794">
                    <a:lnL>
                      <a:noFill/>
                    </a:lnL>
                    <a:lnR>
                      <a:noFill/>
                    </a:lnR>
                    <a:lnT>
                      <a:noFill/>
                    </a:lnT>
                    <a:lnB>
                      <a:noFill/>
                    </a:lnB>
                    <a:solidFill>
                      <a:srgbClr val="FFFFFF"/>
                    </a:solidFill>
                  </a:tcPr>
                </a:tc>
              </a:tr>
              <a:tr h="198965">
                <a:tc>
                  <a:txBody>
                    <a:bodyPr/>
                    <a:lstStyle/>
                    <a:p>
                      <a:pPr algn="l" fontAlgn="t"/>
                      <a:r>
                        <a:rPr lang="ru-RU" sz="1200" b="1">
                          <a:solidFill>
                            <a:srgbClr val="FF0000"/>
                          </a:solidFill>
                        </a:rPr>
                        <a:t>1.6</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НЕКОММЕРЧЕСКАЯ ДЕЯТЕЛЬНОСТЬ</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en-US" sz="1200" b="1" dirty="0">
                          <a:solidFill>
                            <a:srgbClr val="FF0000"/>
                          </a:solidFill>
                        </a:rPr>
                        <a:t>II </a:t>
                      </a:r>
                      <a:r>
                        <a:rPr lang="ru-RU" sz="1200" b="1" dirty="0">
                          <a:solidFill>
                            <a:srgbClr val="FF0000"/>
                          </a:solidFill>
                        </a:rPr>
                        <a:t>кв. 2019 г.</a:t>
                      </a:r>
                    </a:p>
                  </a:txBody>
                  <a:tcPr marL="21588" marR="21588" marT="10794" marB="10794">
                    <a:lnL>
                      <a:noFill/>
                    </a:lnL>
                    <a:lnR>
                      <a:noFill/>
                    </a:lnR>
                    <a:lnT>
                      <a:noFill/>
                    </a:lnT>
                    <a:lnB>
                      <a:noFill/>
                    </a:lnB>
                    <a:solidFill>
                      <a:srgbClr val="FFFFFF"/>
                    </a:solidFill>
                  </a:tcPr>
                </a:tc>
                <a:tc>
                  <a:txBody>
                    <a:bodyPr/>
                    <a:lstStyle/>
                    <a:p>
                      <a:pPr algn="l" fontAlgn="t"/>
                      <a:r>
                        <a:rPr lang="en-US" sz="1200" b="1" dirty="0">
                          <a:solidFill>
                            <a:srgbClr val="FF0000"/>
                          </a:solidFill>
                        </a:rPr>
                        <a:t>IV </a:t>
                      </a:r>
                      <a:r>
                        <a:rPr lang="ru-RU" sz="1200" b="1" dirty="0">
                          <a:solidFill>
                            <a:srgbClr val="FF0000"/>
                          </a:solidFill>
                        </a:rPr>
                        <a:t>кв. 2019 г.</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2021</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b="1" dirty="0">
                          <a:solidFill>
                            <a:srgbClr val="FF0000"/>
                          </a:solidFill>
                        </a:rPr>
                        <a:t>Фонд "НРБУ "БМЦ"</a:t>
                      </a:r>
                    </a:p>
                  </a:txBody>
                  <a:tcPr marL="21588" marR="21588" marT="10794" marB="10794">
                    <a:lnL>
                      <a:noFill/>
                    </a:lnL>
                    <a:lnR>
                      <a:noFill/>
                    </a:lnR>
                    <a:lnT>
                      <a:noFill/>
                    </a:lnT>
                    <a:lnB>
                      <a:noFill/>
                    </a:lnB>
                    <a:solidFill>
                      <a:schemeClr val="accent4">
                        <a:lumMod val="20000"/>
                        <a:lumOff val="80000"/>
                      </a:schemeClr>
                    </a:solidFill>
                  </a:tcPr>
                </a:tc>
              </a:tr>
              <a:tr h="198965">
                <a:tc>
                  <a:txBody>
                    <a:bodyPr/>
                    <a:lstStyle/>
                    <a:p>
                      <a:pPr algn="l" fontAlgn="t"/>
                      <a:r>
                        <a:rPr lang="ru-RU" sz="1200" b="1">
                          <a:solidFill>
                            <a:srgbClr val="FF0000"/>
                          </a:solidFill>
                        </a:rPr>
                        <a:t>1.7</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БУХГАЛТЕРСКАЯ ОТЧЕТНОСТЬ</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en-US" sz="1200" b="1" dirty="0">
                          <a:solidFill>
                            <a:srgbClr val="FF0000"/>
                          </a:solidFill>
                        </a:rPr>
                        <a:t>II </a:t>
                      </a:r>
                      <a:r>
                        <a:rPr lang="ru-RU" sz="1200" b="1" dirty="0">
                          <a:solidFill>
                            <a:srgbClr val="FF0000"/>
                          </a:solidFill>
                        </a:rPr>
                        <a:t>кв. 2019 г.</a:t>
                      </a:r>
                    </a:p>
                  </a:txBody>
                  <a:tcPr marL="21588" marR="21588" marT="10794" marB="10794">
                    <a:lnL>
                      <a:noFill/>
                    </a:lnL>
                    <a:lnR>
                      <a:noFill/>
                    </a:lnR>
                    <a:lnT>
                      <a:noFill/>
                    </a:lnT>
                    <a:lnB>
                      <a:noFill/>
                    </a:lnB>
                    <a:solidFill>
                      <a:srgbClr val="FFFFFF"/>
                    </a:solidFill>
                  </a:tcPr>
                </a:tc>
                <a:tc>
                  <a:txBody>
                    <a:bodyPr/>
                    <a:lstStyle/>
                    <a:p>
                      <a:pPr algn="l" fontAlgn="t"/>
                      <a:r>
                        <a:rPr lang="en-US" sz="1200" b="1" dirty="0">
                          <a:solidFill>
                            <a:srgbClr val="FF0000"/>
                          </a:solidFill>
                        </a:rPr>
                        <a:t>IV </a:t>
                      </a:r>
                      <a:r>
                        <a:rPr lang="ru-RU" sz="1200" b="1" dirty="0">
                          <a:solidFill>
                            <a:srgbClr val="FF0000"/>
                          </a:solidFill>
                        </a:rPr>
                        <a:t>кв. 2019 г.</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2021</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b="1" dirty="0">
                          <a:solidFill>
                            <a:srgbClr val="FF0000"/>
                          </a:solidFill>
                        </a:rPr>
                        <a:t>Минфин России</a:t>
                      </a:r>
                    </a:p>
                  </a:txBody>
                  <a:tcPr marL="21588" marR="21588" marT="10794" marB="10794">
                    <a:lnL>
                      <a:noFill/>
                    </a:lnL>
                    <a:lnR>
                      <a:noFill/>
                    </a:lnR>
                    <a:lnT>
                      <a:noFill/>
                    </a:lnT>
                    <a:lnB>
                      <a:noFill/>
                    </a:lnB>
                    <a:solidFill>
                      <a:srgbClr val="FFFFFF"/>
                    </a:solidFill>
                  </a:tcPr>
                </a:tc>
              </a:tr>
              <a:tr h="198965">
                <a:tc>
                  <a:txBody>
                    <a:bodyPr/>
                    <a:lstStyle/>
                    <a:p>
                      <a:pPr algn="l" fontAlgn="t"/>
                      <a:r>
                        <a:rPr lang="ru-RU" sz="1200"/>
                        <a:t>1.8</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t>ДОХОДЫ</a:t>
                      </a:r>
                      <a:endParaRPr lang="ru-RU" sz="1200" b="1" dirty="0"/>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en-US" sz="1200"/>
                        <a:t>II </a:t>
                      </a:r>
                      <a:r>
                        <a:rPr lang="ru-RU" sz="1200"/>
                        <a:t>кв. 2019 г.</a:t>
                      </a:r>
                    </a:p>
                  </a:txBody>
                  <a:tcPr marL="21588" marR="21588" marT="10794" marB="10794">
                    <a:lnL>
                      <a:noFill/>
                    </a:lnL>
                    <a:lnR>
                      <a:noFill/>
                    </a:lnR>
                    <a:lnT>
                      <a:noFill/>
                    </a:lnT>
                    <a:lnB>
                      <a:noFill/>
                    </a:lnB>
                    <a:solidFill>
                      <a:srgbClr val="FFFFFF"/>
                    </a:solidFill>
                  </a:tcPr>
                </a:tc>
                <a:tc>
                  <a:txBody>
                    <a:bodyPr/>
                    <a:lstStyle/>
                    <a:p>
                      <a:pPr algn="l" fontAlgn="t"/>
                      <a:r>
                        <a:rPr lang="en-US" sz="1200" dirty="0"/>
                        <a:t>IV </a:t>
                      </a:r>
                      <a:r>
                        <a:rPr lang="ru-RU" sz="1200" dirty="0"/>
                        <a:t>кв. 2019 г.</a:t>
                      </a:r>
                    </a:p>
                  </a:txBody>
                  <a:tcPr marL="21588" marR="21588" marT="10794" marB="10794">
                    <a:lnL>
                      <a:noFill/>
                    </a:lnL>
                    <a:lnR>
                      <a:noFill/>
                    </a:lnR>
                    <a:lnT>
                      <a:noFill/>
                    </a:lnT>
                    <a:lnB>
                      <a:noFill/>
                    </a:lnB>
                    <a:solidFill>
                      <a:srgbClr val="FFFFFF"/>
                    </a:solidFill>
                  </a:tcPr>
                </a:tc>
                <a:tc>
                  <a:txBody>
                    <a:bodyPr/>
                    <a:lstStyle/>
                    <a:p>
                      <a:pPr algn="l" fontAlgn="t"/>
                      <a:r>
                        <a:rPr lang="ru-RU" sz="1200"/>
                        <a:t>2022</a:t>
                      </a:r>
                    </a:p>
                  </a:txBody>
                  <a:tcPr marL="21588" marR="21588" marT="10794" marB="10794">
                    <a:lnL>
                      <a:noFill/>
                    </a:lnL>
                    <a:lnR>
                      <a:noFill/>
                    </a:lnR>
                    <a:lnT>
                      <a:noFill/>
                    </a:lnT>
                    <a:lnB>
                      <a:noFill/>
                    </a:lnB>
                    <a:solidFill>
                      <a:srgbClr val="FFFFFF"/>
                    </a:solidFill>
                  </a:tcPr>
                </a:tc>
                <a:tc>
                  <a:txBody>
                    <a:bodyPr/>
                    <a:lstStyle/>
                    <a:p>
                      <a:pPr algn="l" fontAlgn="t"/>
                      <a:r>
                        <a:rPr lang="ru-RU" sz="1200" dirty="0"/>
                        <a:t>НП "ИПБ России"</a:t>
                      </a:r>
                      <a:r>
                        <a:rPr lang="ru-RU" sz="1200" u="sng" baseline="30000" dirty="0">
                          <a:solidFill>
                            <a:srgbClr val="808080"/>
                          </a:solidFill>
                          <a:hlinkClick r:id="rId2"/>
                        </a:rPr>
                        <a:t>2</a:t>
                      </a:r>
                      <a:endParaRPr lang="ru-RU" sz="1200" dirty="0"/>
                    </a:p>
                  </a:txBody>
                  <a:tcPr marL="21588" marR="21588" marT="10794" marB="10794">
                    <a:lnL>
                      <a:noFill/>
                    </a:lnL>
                    <a:lnR>
                      <a:noFill/>
                    </a:lnR>
                    <a:lnT>
                      <a:noFill/>
                    </a:lnT>
                    <a:lnB>
                      <a:noFill/>
                    </a:lnB>
                    <a:solidFill>
                      <a:srgbClr val="FFFFFF"/>
                    </a:solidFill>
                  </a:tcPr>
                </a:tc>
              </a:tr>
              <a:tr h="239803">
                <a:tc>
                  <a:txBody>
                    <a:bodyPr/>
                    <a:lstStyle/>
                    <a:p>
                      <a:pPr algn="l" fontAlgn="t"/>
                      <a:r>
                        <a:rPr lang="ru-RU" sz="1200"/>
                        <a:t>1.9</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t>УЧАСТИЕ В ЗАВИСИМЫХ ОРГАНИЗАЦИЯХ И СОВМЕСТНАЯ ДЕЯТЕЛЬНОСТЬ</a:t>
                      </a:r>
                      <a:endParaRPr lang="ru-RU" sz="1200" b="1" dirty="0"/>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en-US" sz="1200"/>
                        <a:t>III </a:t>
                      </a:r>
                      <a:r>
                        <a:rPr lang="ru-RU" sz="1200"/>
                        <a:t>кв. 2019 г.</a:t>
                      </a:r>
                    </a:p>
                  </a:txBody>
                  <a:tcPr marL="21588" marR="21588" marT="10794" marB="10794">
                    <a:lnL>
                      <a:noFill/>
                    </a:lnL>
                    <a:lnR>
                      <a:noFill/>
                    </a:lnR>
                    <a:lnT>
                      <a:noFill/>
                    </a:lnT>
                    <a:lnB>
                      <a:noFill/>
                    </a:lnB>
                    <a:solidFill>
                      <a:srgbClr val="FFFFFF"/>
                    </a:solidFill>
                  </a:tcPr>
                </a:tc>
                <a:tc>
                  <a:txBody>
                    <a:bodyPr/>
                    <a:lstStyle/>
                    <a:p>
                      <a:pPr algn="l" fontAlgn="t"/>
                      <a:r>
                        <a:rPr lang="en-US" sz="1200" dirty="0"/>
                        <a:t>I </a:t>
                      </a:r>
                      <a:r>
                        <a:rPr lang="ru-RU" sz="1200" dirty="0"/>
                        <a:t>кв. 2020 г.</a:t>
                      </a:r>
                    </a:p>
                  </a:txBody>
                  <a:tcPr marL="21588" marR="21588" marT="10794" marB="10794">
                    <a:lnL>
                      <a:noFill/>
                    </a:lnL>
                    <a:lnR>
                      <a:noFill/>
                    </a:lnR>
                    <a:lnT>
                      <a:noFill/>
                    </a:lnT>
                    <a:lnB>
                      <a:noFill/>
                    </a:lnB>
                    <a:solidFill>
                      <a:srgbClr val="FFFFFF"/>
                    </a:solidFill>
                  </a:tcPr>
                </a:tc>
                <a:tc>
                  <a:txBody>
                    <a:bodyPr/>
                    <a:lstStyle/>
                    <a:p>
                      <a:pPr algn="l" fontAlgn="t"/>
                      <a:r>
                        <a:rPr lang="ru-RU" sz="1200" dirty="0"/>
                        <a:t>2022</a:t>
                      </a:r>
                    </a:p>
                  </a:txBody>
                  <a:tcPr marL="21588" marR="21588" marT="10794" marB="10794">
                    <a:lnL>
                      <a:noFill/>
                    </a:lnL>
                    <a:lnR>
                      <a:noFill/>
                    </a:lnR>
                    <a:lnT>
                      <a:noFill/>
                    </a:lnT>
                    <a:lnB>
                      <a:noFill/>
                    </a:lnB>
                    <a:solidFill>
                      <a:srgbClr val="FFFFFF"/>
                    </a:solidFill>
                  </a:tcPr>
                </a:tc>
                <a:tc>
                  <a:txBody>
                    <a:bodyPr/>
                    <a:lstStyle/>
                    <a:p>
                      <a:pPr algn="l" fontAlgn="t"/>
                      <a:r>
                        <a:rPr lang="ru-RU" sz="1200"/>
                        <a:t>Минфин России</a:t>
                      </a:r>
                    </a:p>
                  </a:txBody>
                  <a:tcPr marL="21588" marR="21588" marT="10794" marB="10794">
                    <a:lnL>
                      <a:noFill/>
                    </a:lnL>
                    <a:lnR>
                      <a:noFill/>
                    </a:lnR>
                    <a:lnT>
                      <a:noFill/>
                    </a:lnT>
                    <a:lnB>
                      <a:noFill/>
                    </a:lnB>
                    <a:solidFill>
                      <a:srgbClr val="FFFFFF"/>
                    </a:solidFill>
                  </a:tcPr>
                </a:tc>
              </a:tr>
              <a:tr h="198965">
                <a:tc>
                  <a:txBody>
                    <a:bodyPr/>
                    <a:lstStyle/>
                    <a:p>
                      <a:pPr algn="l" fontAlgn="t"/>
                      <a:r>
                        <a:rPr lang="ru-RU" sz="1200"/>
                        <a:t>1.10</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t>ФИНАНСОВЫЕ ИНСТРУМЕНТЫ</a:t>
                      </a:r>
                      <a:endParaRPr lang="ru-RU" sz="1200" b="1" dirty="0"/>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en-US" sz="1200"/>
                        <a:t>I </a:t>
                      </a:r>
                      <a:r>
                        <a:rPr lang="ru-RU" sz="1200"/>
                        <a:t>кв. 2020 г.</a:t>
                      </a:r>
                    </a:p>
                  </a:txBody>
                  <a:tcPr marL="21588" marR="21588" marT="10794" marB="10794">
                    <a:lnL>
                      <a:noFill/>
                    </a:lnL>
                    <a:lnR>
                      <a:noFill/>
                    </a:lnR>
                    <a:lnT>
                      <a:noFill/>
                    </a:lnT>
                    <a:lnB>
                      <a:noFill/>
                    </a:lnB>
                    <a:solidFill>
                      <a:srgbClr val="FFFFFF"/>
                    </a:solidFill>
                  </a:tcPr>
                </a:tc>
                <a:tc>
                  <a:txBody>
                    <a:bodyPr/>
                    <a:lstStyle/>
                    <a:p>
                      <a:pPr algn="l" fontAlgn="t"/>
                      <a:r>
                        <a:rPr lang="en-US" sz="1200"/>
                        <a:t>III </a:t>
                      </a:r>
                      <a:r>
                        <a:rPr lang="ru-RU" sz="1200"/>
                        <a:t>кв. 2020 г.</a:t>
                      </a:r>
                    </a:p>
                  </a:txBody>
                  <a:tcPr marL="21588" marR="21588" marT="10794" marB="10794">
                    <a:lnL>
                      <a:noFill/>
                    </a:lnL>
                    <a:lnR>
                      <a:noFill/>
                    </a:lnR>
                    <a:lnT>
                      <a:noFill/>
                    </a:lnT>
                    <a:lnB>
                      <a:noFill/>
                    </a:lnB>
                    <a:solidFill>
                      <a:srgbClr val="FFFFFF"/>
                    </a:solidFill>
                  </a:tcPr>
                </a:tc>
                <a:tc>
                  <a:txBody>
                    <a:bodyPr/>
                    <a:lstStyle/>
                    <a:p>
                      <a:pPr algn="l" fontAlgn="t"/>
                      <a:r>
                        <a:rPr lang="ru-RU" sz="1200"/>
                        <a:t>2022</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Фонд "НРБУ "БМЦ"</a:t>
                      </a:r>
                    </a:p>
                  </a:txBody>
                  <a:tcPr marL="21588" marR="21588" marT="10794" marB="10794">
                    <a:lnL>
                      <a:noFill/>
                    </a:lnL>
                    <a:lnR>
                      <a:noFill/>
                    </a:lnR>
                    <a:lnT>
                      <a:noFill/>
                    </a:lnT>
                    <a:lnB>
                      <a:noFill/>
                    </a:lnB>
                    <a:solidFill>
                      <a:schemeClr val="accent4">
                        <a:lumMod val="20000"/>
                        <a:lumOff val="80000"/>
                      </a:schemeClr>
                    </a:solidFill>
                  </a:tcPr>
                </a:tc>
              </a:tr>
              <a:tr h="198965">
                <a:tc>
                  <a:txBody>
                    <a:bodyPr/>
                    <a:lstStyle/>
                    <a:p>
                      <a:pPr algn="l" fontAlgn="t"/>
                      <a:r>
                        <a:rPr lang="ru-RU" sz="1200"/>
                        <a:t>1.11</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t>ДОЛГОВЫЕ ЗАТРАТЫ</a:t>
                      </a:r>
                      <a:endParaRPr lang="ru-RU" sz="1200" b="1" dirty="0"/>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en-US" sz="1200"/>
                        <a:t>III </a:t>
                      </a:r>
                      <a:r>
                        <a:rPr lang="ru-RU" sz="1200"/>
                        <a:t>кв. 2020 г.</a:t>
                      </a:r>
                    </a:p>
                  </a:txBody>
                  <a:tcPr marL="21588" marR="21588" marT="10794" marB="10794">
                    <a:lnL>
                      <a:noFill/>
                    </a:lnL>
                    <a:lnR>
                      <a:noFill/>
                    </a:lnR>
                    <a:lnT>
                      <a:noFill/>
                    </a:lnT>
                    <a:lnB>
                      <a:noFill/>
                    </a:lnB>
                    <a:solidFill>
                      <a:srgbClr val="FFFFFF"/>
                    </a:solidFill>
                  </a:tcPr>
                </a:tc>
                <a:tc>
                  <a:txBody>
                    <a:bodyPr/>
                    <a:lstStyle/>
                    <a:p>
                      <a:pPr algn="l" fontAlgn="t"/>
                      <a:r>
                        <a:rPr lang="ru-RU" sz="1200" dirty="0"/>
                        <a:t>1 кв. 2021 г.</a:t>
                      </a:r>
                    </a:p>
                  </a:txBody>
                  <a:tcPr marL="21588" marR="21588" marT="10794" marB="10794">
                    <a:lnL>
                      <a:noFill/>
                    </a:lnL>
                    <a:lnR>
                      <a:noFill/>
                    </a:lnR>
                    <a:lnT>
                      <a:noFill/>
                    </a:lnT>
                    <a:lnB>
                      <a:noFill/>
                    </a:lnB>
                    <a:solidFill>
                      <a:srgbClr val="FFFFFF"/>
                    </a:solidFill>
                  </a:tcPr>
                </a:tc>
                <a:tc>
                  <a:txBody>
                    <a:bodyPr/>
                    <a:lstStyle/>
                    <a:p>
                      <a:pPr algn="l" fontAlgn="t"/>
                      <a:r>
                        <a:rPr lang="ru-RU" sz="1200" dirty="0"/>
                        <a:t>2022</a:t>
                      </a:r>
                    </a:p>
                  </a:txBody>
                  <a:tcPr marL="21588" marR="21588" marT="10794" marB="10794">
                    <a:lnL>
                      <a:noFill/>
                    </a:lnL>
                    <a:lnR>
                      <a:noFill/>
                    </a:lnR>
                    <a:lnT>
                      <a:noFill/>
                    </a:lnT>
                    <a:lnB>
                      <a:noFill/>
                    </a:lnB>
                    <a:solidFill>
                      <a:srgbClr val="FFFFFF"/>
                    </a:solidFill>
                  </a:tcPr>
                </a:tc>
                <a:tc>
                  <a:txBody>
                    <a:bodyPr/>
                    <a:lstStyle/>
                    <a:p>
                      <a:pPr algn="l" fontAlgn="t"/>
                      <a:r>
                        <a:rPr lang="ru-RU" sz="1200"/>
                        <a:t>Минфин России</a:t>
                      </a:r>
                    </a:p>
                  </a:txBody>
                  <a:tcPr marL="21588" marR="21588" marT="10794" marB="10794">
                    <a:lnL>
                      <a:noFill/>
                    </a:lnL>
                    <a:lnR>
                      <a:noFill/>
                    </a:lnR>
                    <a:lnT>
                      <a:noFill/>
                    </a:lnT>
                    <a:lnB>
                      <a:noFill/>
                    </a:lnB>
                    <a:solidFill>
                      <a:srgbClr val="FFFFFF"/>
                    </a:solidFill>
                  </a:tcPr>
                </a:tc>
              </a:tr>
              <a:tr h="198965">
                <a:tc>
                  <a:txBody>
                    <a:bodyPr/>
                    <a:lstStyle/>
                    <a:p>
                      <a:pPr algn="l" fontAlgn="t"/>
                      <a:r>
                        <a:rPr lang="ru-RU" sz="1200"/>
                        <a:t>1.12</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t>РАСХОДЫ</a:t>
                      </a:r>
                      <a:endParaRPr lang="ru-RU" sz="1200" b="1" dirty="0"/>
                    </a:p>
                  </a:txBody>
                  <a:tcPr marL="21588" marR="21588" marT="10794" marB="10794">
                    <a:lnL>
                      <a:noFill/>
                    </a:lnL>
                    <a:lnR>
                      <a:noFill/>
                    </a:lnR>
                    <a:lnT>
                      <a:noFill/>
                    </a:lnT>
                    <a:lnB>
                      <a:noFill/>
                    </a:lnB>
                    <a:solidFill>
                      <a:srgbClr val="FFFFFF"/>
                    </a:solidFill>
                  </a:tcPr>
                </a:tc>
                <a:tc hMerge="1">
                  <a:txBody>
                    <a:bodyPr/>
                    <a:lstStyle/>
                    <a:p>
                      <a:pPr algn="l" fontAlgn="t"/>
                      <a:endParaRPr lang="ru-RU" sz="2000"/>
                    </a:p>
                  </a:txBody>
                  <a:tcPr marL="21588" marR="21588" marT="10794" marB="10794">
                    <a:lnL>
                      <a:noFill/>
                    </a:lnL>
                    <a:lnR>
                      <a:noFill/>
                    </a:lnR>
                    <a:lnT>
                      <a:noFill/>
                    </a:lnT>
                    <a:lnB>
                      <a:noFill/>
                    </a:lnB>
                    <a:solidFill>
                      <a:srgbClr val="FFFFFF"/>
                    </a:solidFill>
                  </a:tcPr>
                </a:tc>
                <a:tc>
                  <a:txBody>
                    <a:bodyPr/>
                    <a:lstStyle/>
                    <a:p>
                      <a:pPr algn="l" fontAlgn="t"/>
                      <a:r>
                        <a:rPr lang="en-US" sz="1200"/>
                        <a:t>III </a:t>
                      </a:r>
                      <a:r>
                        <a:rPr lang="ru-RU" sz="1200"/>
                        <a:t>кв. 2020 г.</a:t>
                      </a:r>
                    </a:p>
                  </a:txBody>
                  <a:tcPr marL="21588" marR="21588" marT="10794" marB="10794">
                    <a:lnL>
                      <a:noFill/>
                    </a:lnL>
                    <a:lnR>
                      <a:noFill/>
                    </a:lnR>
                    <a:lnT>
                      <a:noFill/>
                    </a:lnT>
                    <a:lnB>
                      <a:noFill/>
                    </a:lnB>
                    <a:solidFill>
                      <a:srgbClr val="FFFFFF"/>
                    </a:solidFill>
                  </a:tcPr>
                </a:tc>
                <a:tc>
                  <a:txBody>
                    <a:bodyPr/>
                    <a:lstStyle/>
                    <a:p>
                      <a:pPr algn="l" fontAlgn="t"/>
                      <a:r>
                        <a:rPr lang="en-US" sz="1200" dirty="0"/>
                        <a:t>I </a:t>
                      </a:r>
                      <a:r>
                        <a:rPr lang="ru-RU" sz="1200" dirty="0"/>
                        <a:t>кв. 2021 г.</a:t>
                      </a:r>
                    </a:p>
                  </a:txBody>
                  <a:tcPr marL="21588" marR="21588" marT="10794" marB="10794">
                    <a:lnL>
                      <a:noFill/>
                    </a:lnL>
                    <a:lnR>
                      <a:noFill/>
                    </a:lnR>
                    <a:lnT>
                      <a:noFill/>
                    </a:lnT>
                    <a:lnB>
                      <a:noFill/>
                    </a:lnB>
                    <a:solidFill>
                      <a:srgbClr val="FFFFFF"/>
                    </a:solidFill>
                  </a:tcPr>
                </a:tc>
                <a:tc>
                  <a:txBody>
                    <a:bodyPr/>
                    <a:lstStyle/>
                    <a:p>
                      <a:pPr algn="l" fontAlgn="t"/>
                      <a:r>
                        <a:rPr lang="ru-RU" sz="1200"/>
                        <a:t>2023</a:t>
                      </a:r>
                    </a:p>
                  </a:txBody>
                  <a:tcPr marL="21588" marR="21588" marT="10794" marB="10794">
                    <a:lnL>
                      <a:noFill/>
                    </a:lnL>
                    <a:lnR>
                      <a:noFill/>
                    </a:lnR>
                    <a:lnT>
                      <a:noFill/>
                    </a:lnT>
                    <a:lnB>
                      <a:noFill/>
                    </a:lnB>
                    <a:solidFill>
                      <a:srgbClr val="FFFFFF"/>
                    </a:solidFill>
                  </a:tcPr>
                </a:tc>
                <a:tc>
                  <a:txBody>
                    <a:bodyPr/>
                    <a:lstStyle/>
                    <a:p>
                      <a:pPr algn="l" fontAlgn="t"/>
                      <a:r>
                        <a:rPr lang="ru-RU" sz="1200" dirty="0"/>
                        <a:t>НП "ИПБ России"</a:t>
                      </a:r>
                    </a:p>
                  </a:txBody>
                  <a:tcPr marL="21588" marR="21588" marT="10794" marB="10794">
                    <a:lnL>
                      <a:noFill/>
                    </a:lnL>
                    <a:lnR>
                      <a:noFill/>
                    </a:lnR>
                    <a:lnT>
                      <a:noFill/>
                    </a:lnT>
                    <a:lnB>
                      <a:noFill/>
                    </a:lnB>
                    <a:solidFill>
                      <a:srgbClr val="FFFFFF"/>
                    </a:solidFill>
                  </a:tcPr>
                </a:tc>
              </a:tr>
              <a:tr h="198965">
                <a:tc gridSpan="7">
                  <a:txBody>
                    <a:bodyPr/>
                    <a:lstStyle/>
                    <a:p>
                      <a:pPr algn="l" fontAlgn="t"/>
                      <a:r>
                        <a:rPr lang="ru-RU" sz="1200" b="1" dirty="0" smtClean="0"/>
                        <a:t>2. РАЗРАБОТКА ИЗМЕНЕНИЙ В ФЕДЕРАЛЬНЫЕ СТАНДАРТЫ БУХГАЛТЕРСКОГО УЧЕТА</a:t>
                      </a:r>
                      <a:endParaRPr lang="ru-RU" sz="1200" b="1" dirty="0"/>
                    </a:p>
                  </a:txBody>
                  <a:tcPr marL="21588" marR="21588" marT="10794" marB="10794">
                    <a:lnL>
                      <a:noFill/>
                    </a:lnL>
                    <a:lnR>
                      <a:noFill/>
                    </a:lnR>
                    <a:lnT>
                      <a:noFill/>
                    </a:lnT>
                    <a:lnB>
                      <a:noFill/>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9153">
                <a:tc>
                  <a:txBody>
                    <a:bodyPr/>
                    <a:lstStyle/>
                    <a:p>
                      <a:pPr algn="l" fontAlgn="t"/>
                      <a:r>
                        <a:rPr lang="ru-RU" sz="1200"/>
                        <a:t>2.1</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ИЗМЕНЕНИЯ В ПБУ 16/02 "ИНФОРМАЦИЯ ПО ПРЕКРАЩАЕМОЙ ДЕЯТЕЛЬНОСТИ"</a:t>
                      </a:r>
                      <a:r>
                        <a:rPr lang="ru-RU" sz="1200" b="1" u="sng" baseline="30000" dirty="0" smtClean="0">
                          <a:solidFill>
                            <a:srgbClr val="FF0000"/>
                          </a:solidFill>
                          <a:hlinkClick r:id="rId2"/>
                        </a:rPr>
                        <a:t>3</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1200"/>
                    </a:p>
                  </a:txBody>
                  <a:tcPr marL="21588" marR="21588" marT="10794" marB="10794">
                    <a:lnL>
                      <a:noFill/>
                    </a:lnL>
                    <a:lnR>
                      <a:noFill/>
                    </a:lnR>
                    <a:lnT>
                      <a:noFill/>
                    </a:lnT>
                    <a:lnB>
                      <a:noFill/>
                    </a:lnB>
                    <a:solidFill>
                      <a:srgbClr val="FFFFFF"/>
                    </a:solidFill>
                  </a:tcPr>
                </a:tc>
                <a:tc>
                  <a:txBody>
                    <a:bodyPr/>
                    <a:lstStyle/>
                    <a:p>
                      <a:pPr algn="l" fontAlgn="t"/>
                      <a:r>
                        <a:rPr lang="ru-RU" sz="1200" dirty="0"/>
                        <a:t>представлено</a:t>
                      </a:r>
                    </a:p>
                  </a:txBody>
                  <a:tcPr marL="21588" marR="21588" marT="10794" marB="10794">
                    <a:lnL>
                      <a:noFill/>
                    </a:lnL>
                    <a:lnR>
                      <a:noFill/>
                    </a:lnR>
                    <a:lnT>
                      <a:noFill/>
                    </a:lnT>
                    <a:lnB>
                      <a:noFill/>
                    </a:lnB>
                    <a:solidFill>
                      <a:srgbClr val="FFFFFF"/>
                    </a:solidFill>
                  </a:tcPr>
                </a:tc>
                <a:tc>
                  <a:txBody>
                    <a:bodyPr/>
                    <a:lstStyle/>
                    <a:p>
                      <a:pPr algn="l" fontAlgn="t"/>
                      <a:r>
                        <a:rPr lang="ru-RU" sz="1200" dirty="0"/>
                        <a:t>представлен</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2020</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dirty="0"/>
                        <a:t>Минфин России</a:t>
                      </a:r>
                    </a:p>
                  </a:txBody>
                  <a:tcPr marL="21588" marR="21588" marT="10794" marB="10794">
                    <a:lnL>
                      <a:noFill/>
                    </a:lnL>
                    <a:lnR>
                      <a:noFill/>
                    </a:lnR>
                    <a:lnT>
                      <a:noFill/>
                    </a:lnT>
                    <a:lnB>
                      <a:noFill/>
                    </a:lnB>
                    <a:solidFill>
                      <a:srgbClr val="FFFFFF"/>
                    </a:solidFill>
                  </a:tcPr>
                </a:tc>
              </a:tr>
              <a:tr h="740049">
                <a:tc>
                  <a:txBody>
                    <a:bodyPr/>
                    <a:lstStyle/>
                    <a:p>
                      <a:pPr algn="l" fontAlgn="t"/>
                      <a:r>
                        <a:rPr lang="ru-RU" sz="1200"/>
                        <a:t>2.2</a:t>
                      </a:r>
                    </a:p>
                  </a:txBody>
                  <a:tcPr marL="21588" marR="21588" marT="10794" marB="10794">
                    <a:lnL>
                      <a:noFill/>
                    </a:lnL>
                    <a:lnR>
                      <a:noFill/>
                    </a:lnR>
                    <a:lnT>
                      <a:noFill/>
                    </a:lnT>
                    <a:lnB>
                      <a:noFill/>
                    </a:lnB>
                    <a:solidFill>
                      <a:srgbClr val="FFFFFF"/>
                    </a:solidFill>
                  </a:tcPr>
                </a:tc>
                <a:tc gridSpan="2">
                  <a:txBody>
                    <a:bodyPr/>
                    <a:lstStyle/>
                    <a:p>
                      <a:pPr algn="l" fontAlgn="t"/>
                      <a:r>
                        <a:rPr lang="ru-RU" sz="1200" b="1" dirty="0" smtClean="0">
                          <a:solidFill>
                            <a:srgbClr val="FF0000"/>
                          </a:solidFill>
                        </a:rPr>
                        <a:t>ИЗМЕНЕНИЯ В ПБУ 1/2008 "УЧЕТНАЯ ПОЛИТИКА ОРГАНИЗАЦИИ"</a:t>
                      </a:r>
                      <a:r>
                        <a:rPr lang="ru-RU" sz="1200" b="1" u="sng" baseline="30000" dirty="0" smtClean="0">
                          <a:solidFill>
                            <a:srgbClr val="FF0000"/>
                          </a:solidFill>
                          <a:hlinkClick r:id="rId2"/>
                        </a:rPr>
                        <a:t>4</a:t>
                      </a:r>
                      <a:r>
                        <a:rPr lang="ru-RU" sz="1200" b="1" dirty="0" smtClean="0">
                          <a:solidFill>
                            <a:srgbClr val="FF0000"/>
                          </a:solidFill>
                        </a:rPr>
                        <a:t> (В ЧАСТИ РАСПРОСТРАНЕНИЯ АБЗАЦА ВТОРОГО П. 7 ПБУ 1/2008 НА ДОЧЕРНИЕ ОРГАНИЗАЦИИ)</a:t>
                      </a:r>
                      <a:endParaRPr lang="ru-RU" sz="1200" b="1" dirty="0">
                        <a:solidFill>
                          <a:srgbClr val="FF0000"/>
                        </a:solidFill>
                      </a:endParaRPr>
                    </a:p>
                  </a:txBody>
                  <a:tcPr marL="21588" marR="21588" marT="10794" marB="10794">
                    <a:lnL>
                      <a:noFill/>
                    </a:lnL>
                    <a:lnR>
                      <a:noFill/>
                    </a:lnR>
                    <a:lnT>
                      <a:noFill/>
                    </a:lnT>
                    <a:lnB>
                      <a:noFill/>
                    </a:lnB>
                    <a:solidFill>
                      <a:srgbClr val="FFFFFF"/>
                    </a:solidFill>
                  </a:tcPr>
                </a:tc>
                <a:tc hMerge="1">
                  <a:txBody>
                    <a:bodyPr/>
                    <a:lstStyle/>
                    <a:p>
                      <a:pPr algn="l" fontAlgn="t"/>
                      <a:endParaRPr lang="ru-RU" sz="1200"/>
                    </a:p>
                  </a:txBody>
                  <a:tcPr marL="21588" marR="21588" marT="10794" marB="10794">
                    <a:lnL>
                      <a:noFill/>
                    </a:lnL>
                    <a:lnR>
                      <a:noFill/>
                    </a:lnR>
                    <a:lnT>
                      <a:noFill/>
                    </a:lnT>
                    <a:lnB>
                      <a:noFill/>
                    </a:lnB>
                    <a:solidFill>
                      <a:srgbClr val="FFFFFF"/>
                    </a:solidFill>
                  </a:tcPr>
                </a:tc>
                <a:tc>
                  <a:txBody>
                    <a:bodyPr/>
                    <a:lstStyle/>
                    <a:p>
                      <a:pPr algn="l" fontAlgn="t"/>
                      <a:r>
                        <a:rPr lang="en-US" sz="1200" dirty="0"/>
                        <a:t>II </a:t>
                      </a:r>
                      <a:r>
                        <a:rPr lang="ru-RU" sz="1200" dirty="0"/>
                        <a:t>кв. 2019 г.</a:t>
                      </a:r>
                    </a:p>
                  </a:txBody>
                  <a:tcPr marL="21588" marR="21588" marT="10794" marB="10794">
                    <a:lnL>
                      <a:noFill/>
                    </a:lnL>
                    <a:lnR>
                      <a:noFill/>
                    </a:lnR>
                    <a:lnT>
                      <a:noFill/>
                    </a:lnT>
                    <a:lnB>
                      <a:noFill/>
                    </a:lnB>
                    <a:solidFill>
                      <a:srgbClr val="FFFFFF"/>
                    </a:solidFill>
                  </a:tcPr>
                </a:tc>
                <a:tc>
                  <a:txBody>
                    <a:bodyPr/>
                    <a:lstStyle/>
                    <a:p>
                      <a:pPr algn="l" fontAlgn="t"/>
                      <a:r>
                        <a:rPr lang="en-US" sz="1200" dirty="0"/>
                        <a:t>IV </a:t>
                      </a:r>
                      <a:r>
                        <a:rPr lang="ru-RU" sz="1200" dirty="0"/>
                        <a:t>кв. 2019 г.</a:t>
                      </a:r>
                    </a:p>
                  </a:txBody>
                  <a:tcPr marL="21588" marR="21588" marT="10794" marB="10794">
                    <a:lnL>
                      <a:noFill/>
                    </a:lnL>
                    <a:lnR>
                      <a:noFill/>
                    </a:lnR>
                    <a:lnT>
                      <a:noFill/>
                    </a:lnT>
                    <a:lnB>
                      <a:noFill/>
                    </a:lnB>
                    <a:solidFill>
                      <a:srgbClr val="FFFFFF"/>
                    </a:solidFill>
                  </a:tcPr>
                </a:tc>
                <a:tc>
                  <a:txBody>
                    <a:bodyPr/>
                    <a:lstStyle/>
                    <a:p>
                      <a:pPr algn="l" fontAlgn="t"/>
                      <a:r>
                        <a:rPr lang="ru-RU" sz="1200" b="1" dirty="0">
                          <a:solidFill>
                            <a:srgbClr val="FF0000"/>
                          </a:solidFill>
                        </a:rPr>
                        <a:t>2021</a:t>
                      </a:r>
                    </a:p>
                  </a:txBody>
                  <a:tcPr marL="21588" marR="21588" marT="10794" marB="10794">
                    <a:lnL>
                      <a:noFill/>
                    </a:lnL>
                    <a:lnR>
                      <a:noFill/>
                    </a:lnR>
                    <a:lnT>
                      <a:noFill/>
                    </a:lnT>
                    <a:lnB>
                      <a:noFill/>
                    </a:lnB>
                    <a:solidFill>
                      <a:schemeClr val="accent6">
                        <a:lumMod val="20000"/>
                        <a:lumOff val="80000"/>
                      </a:schemeClr>
                    </a:solidFill>
                  </a:tcPr>
                </a:tc>
                <a:tc>
                  <a:txBody>
                    <a:bodyPr/>
                    <a:lstStyle/>
                    <a:p>
                      <a:pPr algn="l" fontAlgn="t"/>
                      <a:r>
                        <a:rPr lang="ru-RU" sz="1200" dirty="0"/>
                        <a:t>Минфин </a:t>
                      </a:r>
                      <a:r>
                        <a:rPr lang="ru-RU" sz="1200" dirty="0" smtClean="0"/>
                        <a:t>России</a:t>
                      </a:r>
                      <a:endParaRPr lang="ru-RU" sz="1200" dirty="0"/>
                    </a:p>
                  </a:txBody>
                  <a:tcPr marL="21588" marR="21588" marT="10794" marB="10794">
                    <a:lnL>
                      <a:noFill/>
                    </a:lnL>
                    <a:lnR>
                      <a:noFill/>
                    </a:lnR>
                    <a:lnT>
                      <a:noFill/>
                    </a:lnT>
                    <a:lnB>
                      <a:noFill/>
                    </a:lnB>
                    <a:solidFill>
                      <a:srgbClr val="FFFFFF"/>
                    </a:solidFill>
                  </a:tcPr>
                </a:tc>
              </a:tr>
            </a:tbl>
          </a:graphicData>
        </a:graphic>
      </p:graphicFrame>
      <p:sp>
        <p:nvSpPr>
          <p:cNvPr id="1025" name="Rectangle 1"/>
          <p:cNvSpPr>
            <a:spLocks noChangeArrowheads="1"/>
          </p:cNvSpPr>
          <p:nvPr/>
        </p:nvSpPr>
        <p:spPr bwMode="auto">
          <a:xfrm>
            <a:off x="452284" y="1459160"/>
            <a:ext cx="11154032" cy="293636"/>
          </a:xfrm>
          <a:prstGeom prst="rect">
            <a:avLst/>
          </a:prstGeom>
          <a:solidFill>
            <a:schemeClr val="bg1"/>
          </a:solidFill>
          <a:ln w="9525">
            <a:noFill/>
            <a:miter lim="800000"/>
            <a:headEnd/>
            <a:tailEnd/>
          </a:ln>
          <a:effectLst/>
        </p:spPr>
        <p:txBody>
          <a:bodyPr vert="horz" wrap="square" lIns="0" tIns="0" rIns="0" bIns="10791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333333"/>
                </a:solidFill>
                <a:effectLst/>
                <a:latin typeface="Arial" pitchFamily="34" charset="0"/>
                <a:cs typeface="Arial" pitchFamily="34" charset="0"/>
              </a:rPr>
              <a:t>Программа разработки федеральных стандартов бухгалтерского учета на 2019 - 2021 гг.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трелка вниз 4"/>
          <p:cNvSpPr/>
          <p:nvPr/>
        </p:nvSpPr>
        <p:spPr>
          <a:xfrm rot="5400000">
            <a:off x="1816018" y="4044010"/>
            <a:ext cx="156235"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srcRect l="24438" t="20197" r="26813" b="4317"/>
          <a:stretch/>
        </p:blipFill>
        <p:spPr>
          <a:xfrm>
            <a:off x="2969343" y="1415844"/>
            <a:ext cx="7403690" cy="5442155"/>
          </a:xfrm>
          <a:prstGeom prst="rect">
            <a:avLst/>
          </a:prstGeom>
        </p:spPr>
      </p:pic>
      <p:pic>
        <p:nvPicPr>
          <p:cNvPr id="1026" name="Picture 2" descr="Дом наполнится потрясающим ароматом: печем пирожки с тыквенной начинкой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6079" y="4216757"/>
            <a:ext cx="2322154" cy="232215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Стрелка вправо 4"/>
          <p:cNvSpPr/>
          <p:nvPr/>
        </p:nvSpPr>
        <p:spPr>
          <a:xfrm>
            <a:off x="2084440" y="36708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2378079" y="49615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313738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2713" y="1225689"/>
            <a:ext cx="11845256" cy="5632311"/>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hlinkClick r:id="rId2"/>
              </a:rPr>
              <a:t>Приказ Минфина России от 04.12.2019 N 211н "Об утверждении Правил подготовки и уточнения программы разработки ФСБУ" (Зарегистрировано в Минюсте России 10.02.2020 N 57461)</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Утверждены приказом МФ РФ от 04.12.2019 N 211н</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 </a:t>
            </a:r>
            <a:r>
              <a:rPr kumimoji="0" lang="ru-RU" sz="2000" b="1"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ПРАВИЛА ПОДГОТОВКИ И УТОЧНЕНИЯ ПРОГРАММЫ РАЗРАБОТКИ ФСБУ</a:t>
            </a: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5. При установлении предполагаемой даты вступления в силу федерального стандарта учитывается необходимость его размещения (публикации) на официальном сайте МФ РФ и в информационно-телекоммуникационной сети "Интернет" </a:t>
            </a:r>
            <a:r>
              <a:rPr kumimoji="0" lang="ru-RU" sz="2000" b="1" i="0" u="sng"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не менее чем за 6 месяцев до начала отчетного года</a:t>
            </a: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 за который применение стандарта при составлении бухгалтерской (финансовой) отчетности является обязательным.….</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7. При подготовке проекта программы учитываются: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1) изменения в законодательстве РФ, задачи социально-экономического развития РФ, определенные в программных и стратегических документах и обуславливающие необходимость разработки проектов федеральных стандартов или внесения изменений в федеральные стандарты;</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2) изменения в МСФО;</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3) планы организаций, принимающих международные стандарты бухгалтерского учета, по принятию новых и изменению действующих международных стандартов бухгалтерского учета;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4) </a:t>
            </a:r>
            <a:r>
              <a:rPr kumimoji="0" lang="ru-RU" sz="2000" b="1" i="0" u="none" strike="noStrike" cap="none" normalizeH="0" baseline="0" dirty="0" smtClean="0">
                <a:ln>
                  <a:noFill/>
                </a:ln>
                <a:solidFill>
                  <a:srgbClr val="0070C0"/>
                </a:solidFill>
                <a:effectLst/>
                <a:latin typeface="Calibri" pitchFamily="34" charset="0"/>
                <a:ea typeface="Times New Roman" pitchFamily="18" charset="0"/>
                <a:cs typeface="Times New Roman" pitchFamily="18" charset="0"/>
              </a:rPr>
              <a:t>предложения субъектов негосударственного регулирования бухгалтерского учета;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5) предложения органов государственного регулирования бухгалтерского учета.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
          <p:cNvSpPr>
            <a:spLocks noChangeArrowheads="1"/>
          </p:cNvSpPr>
          <p:nvPr/>
        </p:nvSpPr>
        <p:spPr bwMode="auto">
          <a:xfrm>
            <a:off x="455801" y="1595021"/>
            <a:ext cx="11736199" cy="5262979"/>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8. Предложения для включения в проект программы на очередной пятилетний период представляются в МФ РФ </a:t>
            </a:r>
            <a:r>
              <a:rPr kumimoji="0" lang="ru-RU" sz="24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не позднее 1 июля года</a:t>
            </a:r>
            <a:r>
              <a:rPr kumimoji="0" lang="ru-RU"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предшествующего такому периоду.</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Предложения для включения в проект программы могут включать:</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1) разработку новых проектов федеральных стандартов;</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2) изменения или признание утратившими силу действующих федеральных стандартов.</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В случае если субъект негосударственного регулирования бухгалтерского учета принимает на себя обязательство разработать проект федерального стандарта, предлагаемый им для включения в проект программы, он сообщает об этом в предложениях.</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9. Проект программы вместе с проектом приказа о ее утверждении размещаются в информационно-телекоммуникационной сети "Интернет</a:t>
            </a:r>
            <a:r>
              <a:rPr kumimoji="0" lang="ru-RU" sz="24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для общественного обсуждения.</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
          <p:cNvSpPr>
            <a:spLocks noChangeArrowheads="1"/>
          </p:cNvSpPr>
          <p:nvPr/>
        </p:nvSpPr>
        <p:spPr bwMode="auto">
          <a:xfrm>
            <a:off x="311463" y="1522268"/>
            <a:ext cx="7545997" cy="3785652"/>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10. При необходимости программа уточняется в целях обеспечения соответствия федеральных стандартов потребностям пользователей бухгалтерской (финансовой) отчетности, международным стандартам бухгалтерского учета, уровню развития науки и практики бухгалтерского учета.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Уточнение программы осуществляется в соответствии с настоящими правилами.</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11. </a:t>
            </a:r>
            <a:r>
              <a:rPr kumimoji="0" lang="ru-RU" sz="20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Проекты нормативных правовых актов по внесению изменений в федеральные стандарты </a:t>
            </a:r>
            <a:r>
              <a:rPr kumimoji="0" lang="ru-RU" sz="2000" b="1" i="0" u="sng"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или признанию их утратившими силу </a:t>
            </a:r>
            <a:r>
              <a:rPr kumimoji="0" lang="ru-RU" sz="20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подлежат включению в проект программы</a:t>
            </a:r>
            <a:r>
              <a:rPr kumimoji="0" lang="ru-RU" sz="2000" b="0" i="0" u="none" strike="noStrike" cap="none" normalizeH="0" baseline="0" dirty="0" smtClean="0">
                <a:ln>
                  <a:noFill/>
                </a:ln>
                <a:solidFill>
                  <a:srgbClr val="333333"/>
                </a:solidFill>
                <a:effectLst/>
                <a:latin typeface="Calibri" pitchFamily="34" charset="0"/>
                <a:ea typeface="Times New Roman" pitchFamily="18" charset="0"/>
                <a:cs typeface="Times New Roman" pitchFamily="18" charset="0"/>
              </a:rPr>
              <a:t> в порядке, установленном настоящими правилами.</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2946" name="Picture 2" descr="C:\Users\Светлана\Pictures\Сова 7.jpg"/>
          <p:cNvPicPr>
            <a:picLocks noChangeAspect="1" noChangeArrowheads="1"/>
          </p:cNvPicPr>
          <p:nvPr/>
        </p:nvPicPr>
        <p:blipFill>
          <a:blip r:embed="rId2" cstate="print"/>
          <a:srcRect/>
          <a:stretch>
            <a:fillRect/>
          </a:stretch>
        </p:blipFill>
        <p:spPr bwMode="auto">
          <a:xfrm>
            <a:off x="8242078" y="2908078"/>
            <a:ext cx="3949922" cy="394992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3331" y="1790003"/>
            <a:ext cx="7595285" cy="3785652"/>
          </a:xfrm>
          <a:prstGeom prst="rect">
            <a:avLst/>
          </a:prstGeom>
          <a:solidFill>
            <a:schemeClr val="accent6">
              <a:lumMod val="20000"/>
              <a:lumOff val="80000"/>
            </a:schemeClr>
          </a:solidFill>
        </p:spPr>
        <p:txBody>
          <a:bodyPr wrap="square">
            <a:spAutoFit/>
          </a:bodyPr>
          <a:lstStyle/>
          <a:p>
            <a:pPr fontAlgn="base"/>
            <a:r>
              <a:rPr lang="ru-RU" sz="2400" b="1" dirty="0" smtClean="0">
                <a:solidFill>
                  <a:srgbClr val="C12A2A"/>
                </a:solidFill>
                <a:latin typeface="Verdana" panose="020B0604030504040204" pitchFamily="34" charset="0"/>
              </a:rPr>
              <a:t>Проекты </a:t>
            </a:r>
            <a:r>
              <a:rPr lang="ru-RU" sz="2400" b="1" dirty="0">
                <a:solidFill>
                  <a:srgbClr val="C12A2A"/>
                </a:solidFill>
                <a:latin typeface="Verdana" panose="020B0604030504040204" pitchFamily="34" charset="0"/>
              </a:rPr>
              <a:t>ФСБУ, </a:t>
            </a:r>
            <a:r>
              <a:rPr lang="ru-RU" sz="2400" b="1" dirty="0" smtClean="0">
                <a:solidFill>
                  <a:srgbClr val="C12A2A"/>
                </a:solidFill>
                <a:latin typeface="Verdana" panose="020B0604030504040204" pitchFamily="34" charset="0"/>
              </a:rPr>
              <a:t>разработанные и разрабатываемые Фондом </a:t>
            </a:r>
            <a:r>
              <a:rPr lang="ru-RU" sz="2400" b="1" dirty="0">
                <a:solidFill>
                  <a:srgbClr val="C12A2A"/>
                </a:solidFill>
                <a:latin typeface="Verdana" panose="020B0604030504040204" pitchFamily="34" charset="0"/>
              </a:rPr>
              <a:t>НРБУ «БМЦ»</a:t>
            </a:r>
          </a:p>
          <a:p>
            <a:pPr fontAlgn="t"/>
            <a:r>
              <a:rPr lang="ru-RU" sz="2400" b="1" dirty="0" smtClean="0"/>
              <a:t>АРЕНДА</a:t>
            </a:r>
            <a:endParaRPr lang="ru-RU" sz="2400" b="1" dirty="0"/>
          </a:p>
          <a:p>
            <a:pPr fontAlgn="t"/>
            <a:r>
              <a:rPr lang="ru-RU" sz="2400" b="1" dirty="0" smtClean="0"/>
              <a:t>ЗАПАСЫ</a:t>
            </a:r>
          </a:p>
          <a:p>
            <a:pPr fontAlgn="t"/>
            <a:r>
              <a:rPr lang="ru-RU" sz="2400" b="1" dirty="0" smtClean="0"/>
              <a:t>НЕМАТЕРИАЛЬНЫЕ АКТИВЫ</a:t>
            </a:r>
          </a:p>
          <a:p>
            <a:pPr fontAlgn="t"/>
            <a:r>
              <a:rPr lang="ru-RU" sz="2400" b="1" dirty="0" smtClean="0"/>
              <a:t>ОСНОВНЫЕ СРЕДСТВА</a:t>
            </a:r>
          </a:p>
          <a:p>
            <a:pPr fontAlgn="t"/>
            <a:r>
              <a:rPr lang="ru-RU" sz="2400" b="1" dirty="0" smtClean="0"/>
              <a:t>НЕЗАВЕРШЕННЫЕ КАПИТАЛЬНЫЕ ВЛОЖЕНИЯ</a:t>
            </a:r>
          </a:p>
          <a:p>
            <a:pPr fontAlgn="t"/>
            <a:r>
              <a:rPr lang="ru-RU" sz="2400" b="1" dirty="0" smtClean="0"/>
              <a:t>НЕКОММЕРЧЕСКАЯ ДЕЯТЕЛЬНОСТЬ</a:t>
            </a:r>
          </a:p>
          <a:p>
            <a:pPr fontAlgn="t"/>
            <a:r>
              <a:rPr lang="ru-RU" sz="2400" b="1" dirty="0" smtClean="0"/>
              <a:t>БУХГАЛТЕРСКАЯ ОТЧЕТНОСТЬ</a:t>
            </a:r>
          </a:p>
          <a:p>
            <a:pPr fontAlgn="t"/>
            <a:r>
              <a:rPr lang="ru-RU" sz="2400" b="1" dirty="0" smtClean="0"/>
              <a:t>ФИНАНСОВЫЕ ИНСТРУМЕНТЫ</a:t>
            </a:r>
            <a:endParaRPr lang="ru-RU" sz="2400" b="1" dirty="0"/>
          </a:p>
        </p:txBody>
      </p:sp>
      <p:pic>
        <p:nvPicPr>
          <p:cNvPr id="504834" name="Picture 2" descr="https://im0-tub-ru.yandex.net/i?id=c3c4dec1c03fb75aeea0d75ff6afe7f4-srl&amp;n=13"/>
          <p:cNvPicPr>
            <a:picLocks noChangeAspect="1" noChangeArrowheads="1"/>
          </p:cNvPicPr>
          <p:nvPr/>
        </p:nvPicPr>
        <p:blipFill>
          <a:blip r:embed="rId2" cstate="print"/>
          <a:srcRect/>
          <a:stretch>
            <a:fillRect/>
          </a:stretch>
        </p:blipFill>
        <p:spPr bwMode="auto">
          <a:xfrm>
            <a:off x="7823556" y="2340863"/>
            <a:ext cx="4368443" cy="4368443"/>
          </a:xfrm>
          <a:prstGeom prst="rect">
            <a:avLst/>
          </a:prstGeom>
          <a:noFill/>
        </p:spPr>
      </p:pic>
    </p:spTree>
    <p:extLst>
      <p:ext uri="{BB962C8B-B14F-4D97-AF65-F5344CB8AC3E}">
        <p14:creationId xmlns:p14="http://schemas.microsoft.com/office/powerpoint/2010/main" xmlns="" val="422113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32679" y="1333425"/>
            <a:ext cx="2615411" cy="1652159"/>
          </a:xfrm>
          <a:prstGeom prst="rect">
            <a:avLst/>
          </a:prstGeom>
        </p:spPr>
      </p:pic>
      <p:pic>
        <p:nvPicPr>
          <p:cNvPr id="3" name="Рисунок 2"/>
          <p:cNvPicPr>
            <a:picLocks noChangeAspect="1"/>
          </p:cNvPicPr>
          <p:nvPr/>
        </p:nvPicPr>
        <p:blipFill>
          <a:blip r:embed="rId3" cstate="print"/>
          <a:stretch>
            <a:fillRect/>
          </a:stretch>
        </p:blipFill>
        <p:spPr>
          <a:xfrm>
            <a:off x="2848951" y="1348846"/>
            <a:ext cx="8930093" cy="1865538"/>
          </a:xfrm>
          <a:prstGeom prst="rect">
            <a:avLst/>
          </a:prstGeom>
        </p:spPr>
      </p:pic>
      <p:pic>
        <p:nvPicPr>
          <p:cNvPr id="371716" name="Picture 4" descr="https://buh.ru/upload/iblock/daf/dafa7e3b592a3003fddc0c5a2ccc7cc4.gif"/>
          <p:cNvPicPr>
            <a:picLocks noChangeAspect="1" noChangeArrowheads="1"/>
          </p:cNvPicPr>
          <p:nvPr/>
        </p:nvPicPr>
        <p:blipFill rotWithShape="1">
          <a:blip r:embed="rId4" cstate="print"/>
          <a:srcRect l="3083" t="-68"/>
          <a:stretch/>
        </p:blipFill>
        <p:spPr bwMode="auto">
          <a:xfrm>
            <a:off x="4331068" y="3483854"/>
            <a:ext cx="7599768" cy="3374146"/>
          </a:xfrm>
          <a:prstGeom prst="rect">
            <a:avLst/>
          </a:prstGeom>
          <a:noFill/>
        </p:spPr>
      </p:pic>
    </p:spTree>
    <p:extLst>
      <p:ext uri="{BB962C8B-B14F-4D97-AF65-F5344CB8AC3E}">
        <p14:creationId xmlns:p14="http://schemas.microsoft.com/office/powerpoint/2010/main" xmlns="" val="3381213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6262577" y="1406396"/>
            <a:ext cx="5714049" cy="5292455"/>
          </a:xfrm>
          <a:prstGeom prst="rect">
            <a:avLst/>
          </a:prstGeom>
          <a:ln w="38100">
            <a:solidFill>
              <a:srgbClr val="0070C0"/>
            </a:solidFill>
          </a:ln>
        </p:spPr>
      </p:pic>
      <p:sp>
        <p:nvSpPr>
          <p:cNvPr id="4" name="Прямоугольник 3"/>
          <p:cNvSpPr/>
          <p:nvPr/>
        </p:nvSpPr>
        <p:spPr>
          <a:xfrm>
            <a:off x="1059758" y="1458583"/>
            <a:ext cx="4695567" cy="4062651"/>
          </a:xfrm>
          <a:prstGeom prst="rect">
            <a:avLst/>
          </a:prstGeom>
        </p:spPr>
        <p:txBody>
          <a:bodyPr wrap="square">
            <a:spAutoFit/>
          </a:bodyPr>
          <a:lstStyle/>
          <a:p>
            <a:pPr algn="ctr"/>
            <a:r>
              <a:rPr lang="ru-RU" sz="2800" b="1" dirty="0" smtClean="0">
                <a:solidFill>
                  <a:srgbClr val="316D94"/>
                </a:solidFill>
                <a:latin typeface="Verdana" panose="020B0604030504040204" pitchFamily="34" charset="0"/>
              </a:rPr>
              <a:t>Пример № 2</a:t>
            </a:r>
          </a:p>
          <a:p>
            <a:pPr algn="ctr"/>
            <a:r>
              <a:rPr lang="ru-RU" sz="2800" b="1" dirty="0" smtClean="0">
                <a:solidFill>
                  <a:srgbClr val="316D94"/>
                </a:solidFill>
                <a:latin typeface="Verdana" panose="020B0604030504040204" pitchFamily="34" charset="0"/>
              </a:rPr>
              <a:t>Негосударственного регулятора в сфере БУХГАЛТЕРСКОГО УЧЕТА- </a:t>
            </a:r>
          </a:p>
          <a:p>
            <a:endParaRPr lang="ru-RU" sz="2800" b="1" dirty="0" smtClean="0">
              <a:solidFill>
                <a:srgbClr val="316D94"/>
              </a:solidFill>
              <a:latin typeface="Verdana" panose="020B0604030504040204" pitchFamily="34" charset="0"/>
            </a:endParaRPr>
          </a:p>
          <a:p>
            <a:pPr algn="ctr"/>
            <a:r>
              <a:rPr lang="ru-RU" sz="3000" b="1" dirty="0" smtClean="0">
                <a:solidFill>
                  <a:srgbClr val="FF0000"/>
                </a:solidFill>
                <a:latin typeface="Verdana" panose="020B0604030504040204" pitchFamily="34" charset="0"/>
              </a:rPr>
              <a:t>Институт профессиональных бухгалтеров</a:t>
            </a:r>
            <a:endParaRPr lang="ru-RU" sz="3000" dirty="0">
              <a:solidFill>
                <a:srgbClr val="FF0000"/>
              </a:solidFill>
            </a:endParaRPr>
          </a:p>
        </p:txBody>
      </p:sp>
    </p:spTree>
    <p:extLst>
      <p:ext uri="{BB962C8B-B14F-4D97-AF65-F5344CB8AC3E}">
        <p14:creationId xmlns:p14="http://schemas.microsoft.com/office/powerpoint/2010/main" xmlns="" val="3774830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3361617177"/>
              </p:ext>
            </p:extLst>
          </p:nvPr>
        </p:nvGraphicFramePr>
        <p:xfrm>
          <a:off x="182976" y="1533725"/>
          <a:ext cx="6026494" cy="4404360"/>
        </p:xfrm>
        <a:graphic>
          <a:graphicData uri="http://schemas.openxmlformats.org/drawingml/2006/table">
            <a:tbl>
              <a:tblPr>
                <a:tableStyleId>{5C22544A-7EE6-4342-B048-85BDC9FD1C3A}</a:tableStyleId>
              </a:tblPr>
              <a:tblGrid>
                <a:gridCol w="6026494"/>
              </a:tblGrid>
              <a:tr h="193877">
                <a:tc>
                  <a:txBody>
                    <a:bodyPr/>
                    <a:lstStyle/>
                    <a:p>
                      <a:pPr marL="457200" indent="-457200" algn="l" fontAlgn="b">
                        <a:buFont typeface="Wingdings" panose="05000000000000000000" pitchFamily="2" charset="2"/>
                        <a:buChar char="q"/>
                      </a:pPr>
                      <a:r>
                        <a:rPr lang="ru-RU" sz="3200" b="1" i="1" u="none" strike="noStrike" dirty="0">
                          <a:solidFill>
                            <a:srgbClr val="002060"/>
                          </a:solidFill>
                          <a:effectLst/>
                        </a:rPr>
                        <a:t>Кто сегодня является ГОСУДАРСТВЕННЫМИ РЕГУЛЯТОРАМИ в </a:t>
                      </a:r>
                      <a:r>
                        <a:rPr lang="ru-RU" sz="3200" b="1" i="1" u="none" strike="noStrike" dirty="0" smtClean="0">
                          <a:solidFill>
                            <a:srgbClr val="002060"/>
                          </a:solidFill>
                          <a:effectLst/>
                        </a:rPr>
                        <a:t>сфере </a:t>
                      </a:r>
                      <a:r>
                        <a:rPr lang="ru-RU" sz="3200" b="1" i="1" u="none" strike="noStrike" dirty="0">
                          <a:solidFill>
                            <a:srgbClr val="002060"/>
                          </a:solidFill>
                          <a:effectLst/>
                        </a:rPr>
                        <a:t>БУ и имеет право издания  ДОКУМЕНТОВ В ОБЛАСТИ РЕГУЛИРОВАНИЯ  в сфере БУ</a:t>
                      </a:r>
                      <a:r>
                        <a:rPr lang="ru-RU" sz="3200" b="1" i="1" u="none" strike="noStrike" dirty="0" smtClean="0">
                          <a:solidFill>
                            <a:srgbClr val="002060"/>
                          </a:solidFill>
                          <a:effectLst/>
                        </a:rPr>
                        <a:t>?</a:t>
                      </a:r>
                      <a:endParaRPr lang="ru-RU" sz="3200" b="1" i="1" u="none" strike="noStrike" dirty="0">
                        <a:solidFill>
                          <a:srgbClr val="002060"/>
                        </a:solidFill>
                        <a:effectLst/>
                        <a:latin typeface="Calibri" panose="020F0502020204030204" pitchFamily="34" charset="0"/>
                      </a:endParaRPr>
                    </a:p>
                  </a:txBody>
                  <a:tcPr marL="7620" marR="7620" marT="7620" marB="0" anchor="b">
                    <a:solidFill>
                      <a:schemeClr val="accent4">
                        <a:lumMod val="20000"/>
                        <a:lumOff val="80000"/>
                      </a:schemeClr>
                    </a:solidFill>
                  </a:tcPr>
                </a:tc>
              </a:tr>
              <a:tr h="252489">
                <a:tc>
                  <a:txBody>
                    <a:bodyPr/>
                    <a:lstStyle/>
                    <a:p>
                      <a:pPr marL="457200" indent="-457200" algn="l" fontAlgn="b">
                        <a:buFont typeface="Wingdings" panose="05000000000000000000" pitchFamily="2" charset="2"/>
                        <a:buChar char="q"/>
                      </a:pPr>
                      <a:r>
                        <a:rPr lang="ru-RU" sz="3200" b="1" i="1" u="none" strike="noStrike" dirty="0">
                          <a:solidFill>
                            <a:srgbClr val="002060"/>
                          </a:solidFill>
                          <a:effectLst/>
                        </a:rPr>
                        <a:t>Что относится к ДОКУМЕНТАМ В ОБЛАСТИ РЕГУЛИРОВАНИЯ в сфере БУ?</a:t>
                      </a:r>
                      <a:endParaRPr lang="ru-RU" sz="3200" b="1" i="1" u="none" strike="noStrike" dirty="0">
                        <a:solidFill>
                          <a:srgbClr val="002060"/>
                        </a:solidFill>
                        <a:effectLst/>
                        <a:latin typeface="Calibri" panose="020F0502020204030204" pitchFamily="34" charset="0"/>
                      </a:endParaRPr>
                    </a:p>
                  </a:txBody>
                  <a:tcPr marL="7620" marR="7620" marT="7620" marB="0" anchor="b">
                    <a:solidFill>
                      <a:schemeClr val="accent4">
                        <a:lumMod val="20000"/>
                        <a:lumOff val="80000"/>
                      </a:schemeClr>
                    </a:solidFill>
                  </a:tcPr>
                </a:tc>
              </a:tr>
            </a:tbl>
          </a:graphicData>
        </a:graphic>
      </p:graphicFrame>
      <p:pic>
        <p:nvPicPr>
          <p:cNvPr id="515074" name="Picture 2" descr="https://www.bbcdigital.com.au/wp-content/uploads/2017/05/bigstock-Hand-Of-Businessman-Emerging-73958479.jpg"/>
          <p:cNvPicPr>
            <a:picLocks noChangeAspect="1" noChangeArrowheads="1"/>
          </p:cNvPicPr>
          <p:nvPr/>
        </p:nvPicPr>
        <p:blipFill>
          <a:blip r:embed="rId2" cstate="print"/>
          <a:srcRect/>
          <a:stretch>
            <a:fillRect/>
          </a:stretch>
        </p:blipFill>
        <p:spPr bwMode="auto">
          <a:xfrm>
            <a:off x="6355893" y="2281881"/>
            <a:ext cx="5731732" cy="4469218"/>
          </a:xfrm>
          <a:prstGeom prst="rect">
            <a:avLst/>
          </a:prstGeom>
          <a:noFill/>
        </p:spPr>
      </p:pic>
    </p:spTree>
    <p:extLst>
      <p:ext uri="{BB962C8B-B14F-4D97-AF65-F5344CB8AC3E}">
        <p14:creationId xmlns:p14="http://schemas.microsoft.com/office/powerpoint/2010/main" xmlns="" val="4102524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4129" y="1257174"/>
            <a:ext cx="11562735" cy="1200329"/>
          </a:xfrm>
          <a:prstGeom prst="rect">
            <a:avLst/>
          </a:prstGeom>
          <a:solidFill>
            <a:schemeClr val="accent3">
              <a:lumMod val="20000"/>
              <a:lumOff val="80000"/>
            </a:schemeClr>
          </a:solidFill>
        </p:spPr>
        <p:txBody>
          <a:bodyPr wrap="square">
            <a:spAutoFit/>
          </a:bodyPr>
          <a:lstStyle/>
          <a:p>
            <a:pPr marL="457200" indent="-457200">
              <a:buFont typeface="Wingdings" panose="05000000000000000000" pitchFamily="2" charset="2"/>
              <a:buChar char="q"/>
            </a:pP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Министерства, </a:t>
            </a:r>
            <a:r>
              <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ведомства, </a:t>
            </a:r>
            <a:endPar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q"/>
            </a:pP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аудиторские КОММЕРЧЕСКИЕ компании, </a:t>
            </a:r>
          </a:p>
          <a:p>
            <a:pPr indent="347345" algn="ct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НЕ ЯВЛЯЮТСЯ РЕГУЛЯТОРАМИ </a:t>
            </a:r>
          </a:p>
          <a:p>
            <a:pPr indent="347345" algn="ct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в сфере бухгалтерского учета</a:t>
            </a:r>
            <a:endParaRPr lang="ru-RU"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stretch>
            <a:fillRect/>
          </a:stretch>
        </p:blipFill>
        <p:spPr>
          <a:xfrm>
            <a:off x="3856502" y="2538877"/>
            <a:ext cx="4481253" cy="1991668"/>
          </a:xfrm>
          <a:prstGeom prst="rect">
            <a:avLst/>
          </a:prstGeom>
        </p:spPr>
      </p:pic>
      <p:pic>
        <p:nvPicPr>
          <p:cNvPr id="501762" name="Picture 2" descr="https://msk.novapac.ru/wp-content/uploads/2019/04/98356292ea8644a8fa53c78ff4e9bb6b.jpg"/>
          <p:cNvPicPr>
            <a:picLocks noChangeAspect="1" noChangeArrowheads="1"/>
          </p:cNvPicPr>
          <p:nvPr/>
        </p:nvPicPr>
        <p:blipFill>
          <a:blip r:embed="rId3" cstate="print"/>
          <a:srcRect l="2192" t="11594" r="1535" b="19048"/>
          <a:stretch>
            <a:fillRect/>
          </a:stretch>
        </p:blipFill>
        <p:spPr bwMode="auto">
          <a:xfrm>
            <a:off x="9330812" y="2549968"/>
            <a:ext cx="2614051" cy="1412431"/>
          </a:xfrm>
          <a:prstGeom prst="rect">
            <a:avLst/>
          </a:prstGeom>
          <a:noFill/>
        </p:spPr>
      </p:pic>
      <p:pic>
        <p:nvPicPr>
          <p:cNvPr id="501764" name="Picture 4" descr="https://storage.theoryandpractice.ru/tnp/uploads/image_logo/000/033/944/image/7b2e9d7bcb.png"/>
          <p:cNvPicPr>
            <a:picLocks noChangeAspect="1" noChangeArrowheads="1"/>
          </p:cNvPicPr>
          <p:nvPr/>
        </p:nvPicPr>
        <p:blipFill>
          <a:blip r:embed="rId4" cstate="print"/>
          <a:srcRect l="16594" t="36142" r="8820" b="40986"/>
          <a:stretch>
            <a:fillRect/>
          </a:stretch>
        </p:blipFill>
        <p:spPr bwMode="auto">
          <a:xfrm>
            <a:off x="8269681" y="4077729"/>
            <a:ext cx="3922319" cy="790833"/>
          </a:xfrm>
          <a:prstGeom prst="rect">
            <a:avLst/>
          </a:prstGeom>
          <a:noFill/>
        </p:spPr>
      </p:pic>
      <p:pic>
        <p:nvPicPr>
          <p:cNvPr id="501766" name="Picture 6" descr="http://www.astsbyt.ru/upload/iblock/32f/32f6a88409a9634ab92c76bb1cabb725.png"/>
          <p:cNvPicPr>
            <a:picLocks noChangeAspect="1" noChangeArrowheads="1"/>
          </p:cNvPicPr>
          <p:nvPr/>
        </p:nvPicPr>
        <p:blipFill>
          <a:blip r:embed="rId5" cstate="print"/>
          <a:srcRect/>
          <a:stretch>
            <a:fillRect/>
          </a:stretch>
        </p:blipFill>
        <p:spPr bwMode="auto">
          <a:xfrm>
            <a:off x="8842704" y="4979558"/>
            <a:ext cx="3043551" cy="1878442"/>
          </a:xfrm>
          <a:prstGeom prst="rect">
            <a:avLst/>
          </a:prstGeom>
          <a:noFill/>
        </p:spPr>
      </p:pic>
      <p:pic>
        <p:nvPicPr>
          <p:cNvPr id="501768" name="Picture 8" descr="http://xn--80acpq0bwp.xn--p1ai/d/minstroy_rf.jpg"/>
          <p:cNvPicPr>
            <a:picLocks noChangeAspect="1" noChangeArrowheads="1"/>
          </p:cNvPicPr>
          <p:nvPr/>
        </p:nvPicPr>
        <p:blipFill>
          <a:blip r:embed="rId6" cstate="print"/>
          <a:srcRect l="-204" t="25658" r="1177" b="33117"/>
          <a:stretch>
            <a:fillRect/>
          </a:stretch>
        </p:blipFill>
        <p:spPr bwMode="auto">
          <a:xfrm>
            <a:off x="3604562" y="4946608"/>
            <a:ext cx="4527515" cy="1161535"/>
          </a:xfrm>
          <a:prstGeom prst="rect">
            <a:avLst/>
          </a:prstGeom>
          <a:noFill/>
        </p:spPr>
      </p:pic>
      <p:pic>
        <p:nvPicPr>
          <p:cNvPr id="501770" name="Picture 10" descr="http://grad-info.com/assets/images/news/logos/mintrans.png"/>
          <p:cNvPicPr>
            <a:picLocks noChangeAspect="1" noChangeArrowheads="1"/>
          </p:cNvPicPr>
          <p:nvPr/>
        </p:nvPicPr>
        <p:blipFill>
          <a:blip r:embed="rId7" cstate="print"/>
          <a:srcRect l="22669" t="-1297" r="16098" b="108"/>
          <a:stretch>
            <a:fillRect/>
          </a:stretch>
        </p:blipFill>
        <p:spPr bwMode="auto">
          <a:xfrm>
            <a:off x="189469" y="4403578"/>
            <a:ext cx="2397211" cy="1980746"/>
          </a:xfrm>
          <a:prstGeom prst="rect">
            <a:avLst/>
          </a:prstGeom>
          <a:noFill/>
        </p:spPr>
      </p:pic>
      <p:pic>
        <p:nvPicPr>
          <p:cNvPr id="501772" name="Picture 12" descr="http://nadezda.spb.ru/wp-content/uploads/mzc.jpg"/>
          <p:cNvPicPr>
            <a:picLocks noChangeAspect="1" noChangeArrowheads="1"/>
          </p:cNvPicPr>
          <p:nvPr/>
        </p:nvPicPr>
        <p:blipFill>
          <a:blip r:embed="rId8" cstate="print"/>
          <a:srcRect l="6791" t="7768" r="6578" b="7849"/>
          <a:stretch>
            <a:fillRect/>
          </a:stretch>
        </p:blipFill>
        <p:spPr bwMode="auto">
          <a:xfrm>
            <a:off x="601363" y="2623774"/>
            <a:ext cx="2611395" cy="1568575"/>
          </a:xfrm>
          <a:prstGeom prst="rect">
            <a:avLst/>
          </a:prstGeom>
          <a:noFill/>
        </p:spPr>
      </p:pic>
      <p:cxnSp>
        <p:nvCxnSpPr>
          <p:cNvPr id="13" name="Прямая соединительная линия 12"/>
          <p:cNvCxnSpPr/>
          <p:nvPr/>
        </p:nvCxnSpPr>
        <p:spPr>
          <a:xfrm>
            <a:off x="601363" y="4744994"/>
            <a:ext cx="914400" cy="914400"/>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753763" y="4897394"/>
            <a:ext cx="914400" cy="914400"/>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906163" y="5049794"/>
            <a:ext cx="914400" cy="914400"/>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1058563" y="5202194"/>
            <a:ext cx="914400" cy="914400"/>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790832" y="2623774"/>
            <a:ext cx="1795848" cy="1631093"/>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1210963" y="5354594"/>
            <a:ext cx="914400" cy="914400"/>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363363" y="5506994"/>
            <a:ext cx="914400" cy="914400"/>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5605849" y="4773827"/>
            <a:ext cx="1795848" cy="1631093"/>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9792265" y="2165886"/>
            <a:ext cx="2055339" cy="1874108"/>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9292282" y="4069492"/>
            <a:ext cx="1227437" cy="1062681"/>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9168714" y="5226907"/>
            <a:ext cx="1474572" cy="1338650"/>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10800000" flipV="1">
            <a:off x="181233" y="4761469"/>
            <a:ext cx="1713473" cy="1606380"/>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rot="10800000" flipV="1">
            <a:off x="1140942" y="2679012"/>
            <a:ext cx="1664042" cy="1458098"/>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rot="10800000" flipV="1">
            <a:off x="5362833" y="4827372"/>
            <a:ext cx="1919419" cy="1696995"/>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rot="10800000" flipV="1">
            <a:off x="9153301" y="2140506"/>
            <a:ext cx="2248932" cy="1985321"/>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rot="10800000" flipV="1">
            <a:off x="9489990" y="4003588"/>
            <a:ext cx="1243915" cy="1112109"/>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rot="10800000" flipV="1">
            <a:off x="9226379" y="5165124"/>
            <a:ext cx="1581664" cy="1416908"/>
          </a:xfrm>
          <a:prstGeom prst="line">
            <a:avLst/>
          </a:prstGeom>
          <a:ln w="38100">
            <a:solidFill>
              <a:srgbClr val="E745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51649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40100" y="1302961"/>
          <a:ext cx="11907074" cy="5007592"/>
        </p:xfrm>
        <a:graphic>
          <a:graphicData uri="http://schemas.openxmlformats.org/drawingml/2006/table">
            <a:tbl>
              <a:tblPr/>
              <a:tblGrid>
                <a:gridCol w="2005193"/>
                <a:gridCol w="1359243"/>
                <a:gridCol w="1787611"/>
                <a:gridCol w="1507525"/>
                <a:gridCol w="1499286"/>
                <a:gridCol w="1449860"/>
                <a:gridCol w="2298356"/>
              </a:tblGrid>
              <a:tr h="277986">
                <a:tc gridSpan="7">
                  <a:txBody>
                    <a:bodyPr/>
                    <a:lstStyle/>
                    <a:p>
                      <a:pPr algn="ctr" fontAlgn="t"/>
                      <a:r>
                        <a:rPr lang="ru-RU" sz="2000" b="1" i="0" u="none" strike="noStrike" dirty="0">
                          <a:solidFill>
                            <a:srgbClr val="FF0000"/>
                          </a:solidFill>
                          <a:latin typeface="Times New Roman"/>
                        </a:rPr>
                        <a:t>Негосударственный РЕГУЛЯТОР в сфере </a:t>
                      </a:r>
                      <a:r>
                        <a:rPr lang="ru-RU" sz="2000" b="1" i="0" u="none" strike="noStrike" dirty="0" smtClean="0">
                          <a:solidFill>
                            <a:srgbClr val="FF0000"/>
                          </a:solidFill>
                          <a:latin typeface="Times New Roman"/>
                        </a:rPr>
                        <a:t>БУ (ст.24</a:t>
                      </a:r>
                      <a:r>
                        <a:rPr lang="ru-RU" sz="2000" b="1" i="0" u="none" strike="noStrike" baseline="0" dirty="0" smtClean="0">
                          <a:solidFill>
                            <a:srgbClr val="FF0000"/>
                          </a:solidFill>
                          <a:latin typeface="Times New Roman"/>
                        </a:rPr>
                        <a:t> ФЗ №402)</a:t>
                      </a:r>
                      <a:endParaRPr lang="ru-RU" sz="2000" b="1" i="0" u="none" strike="noStrike" dirty="0">
                        <a:solidFill>
                          <a:srgbClr val="FF0000"/>
                        </a:solidFill>
                        <a:latin typeface="Times New Roman"/>
                      </a:endParaRPr>
                    </a:p>
                  </a:txBody>
                  <a:tcPr marL="9523" marR="9523" marT="9523"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7986">
                <a:tc>
                  <a:txBody>
                    <a:bodyPr/>
                    <a:lstStyle/>
                    <a:p>
                      <a:pPr algn="ctr" fontAlgn="t"/>
                      <a:endParaRPr lang="ru-RU" sz="2000" b="0" i="0" u="none" strike="noStrike">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3" marR="9523" marT="9523" marB="0">
                    <a:lnL>
                      <a:noFill/>
                    </a:lnL>
                    <a:lnR>
                      <a:noFill/>
                    </a:lnR>
                    <a:lnT>
                      <a:noFill/>
                    </a:lnT>
                    <a:lnB>
                      <a:noFill/>
                    </a:lnB>
                  </a:tcPr>
                </a:tc>
              </a:tr>
              <a:tr h="2164937">
                <a:tc>
                  <a:txBody>
                    <a:bodyPr/>
                    <a:lstStyle/>
                    <a:p>
                      <a:pPr algn="ctr" fontAlgn="t"/>
                      <a:r>
                        <a:rPr lang="ru-RU" sz="2000" b="1" i="0" u="none" strike="noStrike" dirty="0" smtClean="0">
                          <a:solidFill>
                            <a:srgbClr val="FF0000"/>
                          </a:solidFill>
                          <a:latin typeface="Times New Roman"/>
                        </a:rPr>
                        <a:t>Разрабатывает </a:t>
                      </a:r>
                      <a:r>
                        <a:rPr lang="ru-RU" sz="2000" b="1" i="0" u="none" strike="noStrike" dirty="0">
                          <a:solidFill>
                            <a:srgbClr val="FF0000"/>
                          </a:solidFill>
                          <a:latin typeface="Times New Roman"/>
                        </a:rPr>
                        <a:t>проекты ФСБУ</a:t>
                      </a:r>
                      <a:r>
                        <a:rPr lang="ru-RU" sz="2000" b="0" i="0" u="none" strike="noStrike" dirty="0">
                          <a:solidFill>
                            <a:srgbClr val="000000"/>
                          </a:solidFill>
                          <a:latin typeface="Times New Roman"/>
                        </a:rPr>
                        <a:t>, проводит публичное обсуждение этих проектов и представляет их в Минфин РФ</a:t>
                      </a:r>
                    </a:p>
                  </a:txBody>
                  <a:tcPr marL="9523" marR="9523" marT="9523" marB="0">
                    <a:lnL>
                      <a:noFill/>
                    </a:lnL>
                    <a:lnR>
                      <a:noFill/>
                    </a:lnR>
                    <a:lnT>
                      <a:noFill/>
                    </a:lnT>
                    <a:lnB>
                      <a:noFill/>
                    </a:lnB>
                    <a:solidFill>
                      <a:srgbClr val="FFC000"/>
                    </a:solidFill>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smtClean="0">
                        <a:solidFill>
                          <a:srgbClr val="000000"/>
                        </a:solidFill>
                        <a:latin typeface="Times New Roman"/>
                      </a:endParaRPr>
                    </a:p>
                    <a:p>
                      <a:pPr algn="ctr" fontAlgn="t"/>
                      <a:endParaRPr lang="ru-RU" sz="2000" b="0" i="0" u="none" strike="noStrike" dirty="0" smtClean="0">
                        <a:solidFill>
                          <a:srgbClr val="000000"/>
                        </a:solidFill>
                        <a:latin typeface="Times New Roman"/>
                      </a:endParaRPr>
                    </a:p>
                    <a:p>
                      <a:pPr algn="ctr" fontAlgn="t"/>
                      <a:endParaRPr lang="ru-RU" sz="2000" b="0" i="0" u="none" strike="noStrike" dirty="0" smtClean="0">
                        <a:solidFill>
                          <a:srgbClr val="000000"/>
                        </a:solidFill>
                        <a:latin typeface="Times New Roman"/>
                      </a:endParaRPr>
                    </a:p>
                    <a:p>
                      <a:pPr algn="ctr" fontAlgn="t"/>
                      <a:endParaRPr lang="ru-RU" sz="2000" b="0" i="0" u="none" strike="noStrike" dirty="0" smtClean="0">
                        <a:solidFill>
                          <a:srgbClr val="000000"/>
                        </a:solidFill>
                        <a:latin typeface="Times New Roman"/>
                      </a:endParaRPr>
                    </a:p>
                    <a:p>
                      <a:pPr algn="ctr" fontAlgn="t"/>
                      <a:endParaRPr lang="ru-RU" sz="2000" b="0" i="0" u="none" strike="noStrike" dirty="0" smtClean="0">
                        <a:solidFill>
                          <a:srgbClr val="000000"/>
                        </a:solidFill>
                        <a:latin typeface="Times New Roman"/>
                      </a:endParaRPr>
                    </a:p>
                    <a:p>
                      <a:pPr algn="ctr" fontAlgn="t"/>
                      <a:r>
                        <a:rPr lang="ru-RU" sz="2000" b="0" i="0" u="none" strike="noStrike" dirty="0" smtClean="0">
                          <a:solidFill>
                            <a:srgbClr val="000000"/>
                          </a:solidFill>
                          <a:latin typeface="Times New Roman"/>
                        </a:rPr>
                        <a:t>участвует </a:t>
                      </a:r>
                      <a:r>
                        <a:rPr lang="ru-RU" sz="2000" b="0" i="0" u="none" strike="noStrike" dirty="0">
                          <a:solidFill>
                            <a:srgbClr val="000000"/>
                          </a:solidFill>
                          <a:latin typeface="Times New Roman"/>
                        </a:rPr>
                        <a:t>в экспертизе проектов ФСБУ</a:t>
                      </a: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smtClean="0">
                        <a:solidFill>
                          <a:srgbClr val="000000"/>
                        </a:solidFill>
                        <a:latin typeface="Times New Roman"/>
                      </a:endParaRPr>
                    </a:p>
                    <a:p>
                      <a:pPr algn="ctr" fontAlgn="t"/>
                      <a:endParaRPr lang="ru-RU" sz="2000" b="0" i="0" u="none" strike="noStrike" dirty="0" smtClean="0">
                        <a:solidFill>
                          <a:srgbClr val="000000"/>
                        </a:solidFill>
                        <a:latin typeface="Times New Roman"/>
                      </a:endParaRPr>
                    </a:p>
                    <a:p>
                      <a:pPr algn="ctr" fontAlgn="t"/>
                      <a:endParaRPr lang="ru-RU" sz="2000" b="0" i="0" u="none" strike="noStrike" dirty="0" smtClean="0">
                        <a:solidFill>
                          <a:srgbClr val="000000"/>
                        </a:solidFill>
                        <a:latin typeface="Times New Roman"/>
                      </a:endParaRPr>
                    </a:p>
                    <a:p>
                      <a:pPr algn="ctr" fontAlgn="t"/>
                      <a:endParaRPr lang="ru-RU" sz="2000" b="0" i="0" u="none" strike="noStrike" dirty="0" smtClean="0">
                        <a:solidFill>
                          <a:srgbClr val="000000"/>
                        </a:solidFill>
                        <a:latin typeface="Times New Roman"/>
                      </a:endParaRPr>
                    </a:p>
                    <a:p>
                      <a:pPr algn="ctr" fontAlgn="t"/>
                      <a:endParaRPr lang="ru-RU" sz="2000" b="0" i="0" u="none" strike="noStrike" dirty="0" smtClean="0">
                        <a:solidFill>
                          <a:srgbClr val="000000"/>
                        </a:solidFill>
                        <a:latin typeface="Times New Roman"/>
                      </a:endParaRPr>
                    </a:p>
                    <a:p>
                      <a:pPr algn="ctr" fontAlgn="t"/>
                      <a:r>
                        <a:rPr lang="ru-RU" sz="2000" b="0" i="0" u="none" strike="noStrike" dirty="0" smtClean="0">
                          <a:solidFill>
                            <a:srgbClr val="000000"/>
                          </a:solidFill>
                          <a:latin typeface="Times New Roman"/>
                        </a:rPr>
                        <a:t>участвует </a:t>
                      </a:r>
                      <a:r>
                        <a:rPr lang="ru-RU" sz="2000" b="0" i="0" u="none" strike="noStrike" dirty="0">
                          <a:solidFill>
                            <a:srgbClr val="000000"/>
                          </a:solidFill>
                          <a:latin typeface="Times New Roman"/>
                        </a:rPr>
                        <a:t>в разработке </a:t>
                      </a:r>
                      <a:r>
                        <a:rPr lang="ru-RU" sz="2000" b="0" i="0" u="none" strike="noStrike" dirty="0" smtClean="0">
                          <a:solidFill>
                            <a:srgbClr val="000000"/>
                          </a:solidFill>
                          <a:latin typeface="Times New Roman"/>
                        </a:rPr>
                        <a:t>МСФО</a:t>
                      </a:r>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r>
                        <a:rPr lang="ru-RU" sz="2000" b="1" i="0" u="none" strike="noStrike" dirty="0" smtClean="0">
                          <a:solidFill>
                            <a:srgbClr val="FF0000"/>
                          </a:solidFill>
                          <a:latin typeface="Times New Roman"/>
                        </a:rPr>
                        <a:t>Разрабатывает и принимает РЕКОМЕНДАЦИИ </a:t>
                      </a:r>
                      <a:r>
                        <a:rPr lang="ru-RU" sz="2000" b="0" i="0" u="none" strike="noStrike" dirty="0">
                          <a:solidFill>
                            <a:srgbClr val="000000"/>
                          </a:solidFill>
                          <a:latin typeface="Times New Roman"/>
                        </a:rPr>
                        <a:t>в области бухгалтерского учета</a:t>
                      </a:r>
                    </a:p>
                  </a:txBody>
                  <a:tcPr marL="9523" marR="9523" marT="9523" marB="0">
                    <a:lnL>
                      <a:noFill/>
                    </a:lnL>
                    <a:lnR>
                      <a:noFill/>
                    </a:lnR>
                    <a:lnT>
                      <a:noFill/>
                    </a:lnT>
                    <a:lnB>
                      <a:noFill/>
                    </a:lnB>
                    <a:solidFill>
                      <a:srgbClr val="FFC000"/>
                    </a:solidFill>
                  </a:tcPr>
                </a:tc>
              </a:tr>
              <a:tr h="1931023">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r>
                        <a:rPr lang="ru-RU" sz="2000" b="0" i="0" u="none" strike="noStrike" dirty="0">
                          <a:solidFill>
                            <a:srgbClr val="000000"/>
                          </a:solidFill>
                          <a:latin typeface="Times New Roman"/>
                        </a:rPr>
                        <a:t>участвует в подготовке программы разработки ФСБУ</a:t>
                      </a: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r>
                        <a:rPr lang="ru-RU" sz="2000" b="0" i="0" u="none" strike="noStrike" dirty="0">
                          <a:solidFill>
                            <a:srgbClr val="000000"/>
                          </a:solidFill>
                          <a:latin typeface="Times New Roman"/>
                        </a:rPr>
                        <a:t>обеспечивает </a:t>
                      </a:r>
                      <a:r>
                        <a:rPr lang="ru-RU" sz="2000" b="0" i="0" u="none" strike="noStrike" dirty="0" smtClean="0">
                          <a:solidFill>
                            <a:srgbClr val="000000"/>
                          </a:solidFill>
                          <a:latin typeface="Times New Roman"/>
                        </a:rPr>
                        <a:t>соответствие </a:t>
                      </a:r>
                      <a:r>
                        <a:rPr lang="ru-RU" sz="2000" b="0" i="0" u="none" strike="noStrike" dirty="0">
                          <a:solidFill>
                            <a:srgbClr val="000000"/>
                          </a:solidFill>
                          <a:latin typeface="Times New Roman"/>
                        </a:rPr>
                        <a:t>проекта ФСБУ </a:t>
                      </a:r>
                      <a:r>
                        <a:rPr lang="ru-RU" sz="2000" b="0" i="0" u="none" strike="noStrike" dirty="0" smtClean="0">
                          <a:solidFill>
                            <a:srgbClr val="000000"/>
                          </a:solidFill>
                          <a:latin typeface="Times New Roman"/>
                        </a:rPr>
                        <a:t>МСФО</a:t>
                      </a:r>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r>
                        <a:rPr lang="ru-RU" sz="1800" b="0" i="0" u="none" strike="noStrike" dirty="0">
                          <a:solidFill>
                            <a:srgbClr val="000000"/>
                          </a:solidFill>
                          <a:latin typeface="Times New Roman"/>
                        </a:rPr>
                        <a:t>разрабатывает предложения по совершенствованию </a:t>
                      </a:r>
                      <a:r>
                        <a:rPr lang="ru-RU" sz="2000" b="0" i="0" u="none" strike="noStrike" dirty="0" smtClean="0">
                          <a:solidFill>
                            <a:srgbClr val="000000"/>
                          </a:solidFill>
                          <a:latin typeface="Times New Roman"/>
                        </a:rPr>
                        <a:t>ФСБУ</a:t>
                      </a:r>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3" marR="9523" marT="9523" marB="0">
                    <a:lnL>
                      <a:noFill/>
                    </a:lnL>
                    <a:lnR>
                      <a:noFill/>
                    </a:lnR>
                    <a:lnT>
                      <a:noFill/>
                    </a:lnT>
                    <a:lnB>
                      <a:noFill/>
                    </a:lnB>
                  </a:tcPr>
                </a:tc>
              </a:tr>
            </a:tbl>
          </a:graphicData>
        </a:graphic>
      </p:graphicFrame>
      <p:sp>
        <p:nvSpPr>
          <p:cNvPr id="4" name="Стрелка вниз 3"/>
          <p:cNvSpPr/>
          <p:nvPr/>
        </p:nvSpPr>
        <p:spPr>
          <a:xfrm rot="2907844">
            <a:off x="2955948" y="1359713"/>
            <a:ext cx="107079" cy="19819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rot="1569683">
            <a:off x="3369850" y="1561676"/>
            <a:ext cx="121358" cy="290204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p:cNvSpPr/>
          <p:nvPr/>
        </p:nvSpPr>
        <p:spPr>
          <a:xfrm rot="946226">
            <a:off x="4671678" y="1656937"/>
            <a:ext cx="127098" cy="14365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5958466" y="1657400"/>
            <a:ext cx="124248" cy="21665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rot="20852767">
            <a:off x="7222861" y="1647958"/>
            <a:ext cx="112358" cy="151192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rot="19868946">
            <a:off x="8531831" y="1472244"/>
            <a:ext cx="95817" cy="2717997"/>
          </a:xfrm>
          <a:prstGeom prst="downArrow">
            <a:avLst/>
          </a:prstGeom>
          <a:solidFill>
            <a:srgbClr val="F934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rot="18799111">
            <a:off x="8939283" y="1285279"/>
            <a:ext cx="109660" cy="1961741"/>
          </a:xfrm>
          <a:prstGeom prst="downArrow">
            <a:avLst/>
          </a:prstGeom>
          <a:solidFill>
            <a:srgbClr val="F934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2" descr="https://zabavnik.club/wp-content/uploads/Mudraya_sova_13_12095730.jpg"/>
          <p:cNvPicPr>
            <a:picLocks noChangeAspect="1" noChangeArrowheads="1"/>
          </p:cNvPicPr>
          <p:nvPr/>
        </p:nvPicPr>
        <p:blipFill>
          <a:blip r:embed="rId2" cstate="print"/>
          <a:srcRect/>
          <a:stretch>
            <a:fillRect/>
          </a:stretch>
        </p:blipFill>
        <p:spPr bwMode="auto">
          <a:xfrm>
            <a:off x="10842143" y="5129710"/>
            <a:ext cx="1349857" cy="172829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21341" t="27157" r="21659" b="59676"/>
          <a:stretch>
            <a:fillRect/>
          </a:stretch>
        </p:blipFill>
        <p:spPr bwMode="auto">
          <a:xfrm>
            <a:off x="510363" y="1446714"/>
            <a:ext cx="9654363" cy="1285854"/>
          </a:xfrm>
          <a:prstGeom prst="rect">
            <a:avLst/>
          </a:prstGeom>
          <a:noFill/>
          <a:ln w="9525">
            <a:noFill/>
            <a:miter lim="800000"/>
            <a:headEnd/>
            <a:tailEnd/>
          </a:ln>
        </p:spPr>
      </p:pic>
      <p:sp>
        <p:nvSpPr>
          <p:cNvPr id="3" name="Прямоугольник 2"/>
          <p:cNvSpPr/>
          <p:nvPr/>
        </p:nvSpPr>
        <p:spPr>
          <a:xfrm>
            <a:off x="507405" y="2504980"/>
            <a:ext cx="5234748" cy="3385542"/>
          </a:xfrm>
          <a:prstGeom prst="rect">
            <a:avLst/>
          </a:prstGeom>
          <a:solidFill>
            <a:schemeClr val="accent6">
              <a:lumMod val="20000"/>
              <a:lumOff val="80000"/>
            </a:schemeClr>
          </a:solidFill>
        </p:spPr>
        <p:txBody>
          <a:bodyPr wrap="square">
            <a:spAutoFit/>
          </a:bodyPr>
          <a:lstStyle/>
          <a:p>
            <a:pPr algn="ctr"/>
            <a:r>
              <a:rPr lang="ru-RU" sz="2800" b="1" dirty="0" smtClean="0">
                <a:solidFill>
                  <a:srgbClr val="FF0000"/>
                </a:solidFill>
                <a:latin typeface="Times New Roman" pitchFamily="18" charset="0"/>
                <a:cs typeface="Times New Roman" pitchFamily="18" charset="0"/>
              </a:rPr>
              <a:t>Письмо Минфина России от 16.01.2019 № 07-01-09/1297:</a:t>
            </a:r>
            <a:r>
              <a:rPr lang="ru-RU" sz="2800" dirty="0" smtClean="0">
                <a:latin typeface="Times New Roman" pitchFamily="18" charset="0"/>
                <a:cs typeface="Times New Roman" pitchFamily="18" charset="0"/>
              </a:rPr>
              <a:t> </a:t>
            </a:r>
          </a:p>
          <a:p>
            <a:pPr algn="ctr"/>
            <a:r>
              <a:rPr lang="ru-RU" sz="2800" b="1" dirty="0" smtClean="0">
                <a:latin typeface="Times New Roman" pitchFamily="18" charset="0"/>
                <a:cs typeface="Times New Roman" pitchFamily="18" charset="0"/>
              </a:rPr>
              <a:t>НАЛОГОВИКИ МОГУТ КОНТРОЛИРОВАТЬ ВЕДЕНИЕ БУХГАЛТЕРСКОГО УЧЁТА НАЛОГОПЛАТЕЛЬЩИКОМ. </a:t>
            </a:r>
          </a:p>
          <a:p>
            <a:pPr algn="ctr">
              <a:spcAft>
                <a:spcPts val="0"/>
              </a:spcAft>
            </a:pPr>
            <a:endParaRPr lang="ru-RU" dirty="0" smtClean="0">
              <a:latin typeface="Times New Roman" pitchFamily="18" charset="0"/>
              <a:ea typeface="Times New Roman" panose="02020603050405020304" pitchFamily="18" charset="0"/>
              <a:cs typeface="Times New Roman" pitchFamily="18" charset="0"/>
            </a:endParaRPr>
          </a:p>
        </p:txBody>
      </p:sp>
      <p:pic>
        <p:nvPicPr>
          <p:cNvPr id="4" name="Picture 4" descr="https://3.404content.com/resize/730x-/1/83/84/1334648065029048301/fullsize.jpg"/>
          <p:cNvPicPr>
            <a:picLocks noChangeAspect="1" noChangeArrowheads="1"/>
          </p:cNvPicPr>
          <p:nvPr/>
        </p:nvPicPr>
        <p:blipFill>
          <a:blip r:embed="rId3" cstate="print"/>
          <a:srcRect/>
          <a:stretch>
            <a:fillRect/>
          </a:stretch>
        </p:blipFill>
        <p:spPr bwMode="auto">
          <a:xfrm>
            <a:off x="5847907" y="2490054"/>
            <a:ext cx="2243470" cy="336520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Картинки по запросу &quot;прикол  электронный документ картинка&quot;"/>
          <p:cNvPicPr>
            <a:picLocks noChangeAspect="1" noChangeArrowheads="1"/>
          </p:cNvPicPr>
          <p:nvPr/>
        </p:nvPicPr>
        <p:blipFill>
          <a:blip r:embed="rId2" cstate="print"/>
          <a:srcRect/>
          <a:stretch>
            <a:fillRect/>
          </a:stretch>
        </p:blipFill>
        <p:spPr bwMode="auto">
          <a:xfrm>
            <a:off x="8163516" y="3827722"/>
            <a:ext cx="3917665" cy="2828262"/>
          </a:xfrm>
          <a:prstGeom prst="rect">
            <a:avLst/>
          </a:prstGeom>
          <a:noFill/>
        </p:spPr>
      </p:pic>
      <p:pic>
        <p:nvPicPr>
          <p:cNvPr id="1026" name="Picture 2"/>
          <p:cNvPicPr>
            <a:picLocks noChangeAspect="1" noChangeArrowheads="1"/>
          </p:cNvPicPr>
          <p:nvPr/>
        </p:nvPicPr>
        <p:blipFill>
          <a:blip r:embed="rId3" cstate="print"/>
          <a:srcRect l="27988" t="34043" r="27326" b="42323"/>
          <a:stretch>
            <a:fillRect/>
          </a:stretch>
        </p:blipFill>
        <p:spPr bwMode="auto">
          <a:xfrm>
            <a:off x="147484" y="1238782"/>
            <a:ext cx="8911456" cy="2833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cstate="print"/>
          <a:srcRect l="25091" t="31459" r="23941" b="31363"/>
          <a:stretch>
            <a:fillRect/>
          </a:stretch>
        </p:blipFill>
        <p:spPr bwMode="auto">
          <a:xfrm>
            <a:off x="0" y="1303058"/>
            <a:ext cx="11668283" cy="3500462"/>
          </a:xfrm>
          <a:prstGeom prst="rect">
            <a:avLst/>
          </a:prstGeom>
          <a:noFill/>
          <a:ln w="9525">
            <a:noFill/>
            <a:miter lim="800000"/>
            <a:headEnd/>
            <a:tailEnd/>
          </a:ln>
          <a:effectLst/>
        </p:spPr>
      </p:pic>
      <p:pic>
        <p:nvPicPr>
          <p:cNvPr id="27651" name="Picture 3" descr="Картинки по запросу &quot;прикол  отчетность картинка&quot;"/>
          <p:cNvPicPr>
            <a:picLocks noChangeAspect="1" noChangeArrowheads="1"/>
          </p:cNvPicPr>
          <p:nvPr/>
        </p:nvPicPr>
        <p:blipFill>
          <a:blip r:embed="rId3" cstate="print"/>
          <a:srcRect r="480" b="37500"/>
          <a:stretch>
            <a:fillRect/>
          </a:stretch>
        </p:blipFill>
        <p:spPr bwMode="auto">
          <a:xfrm>
            <a:off x="8259097" y="4751254"/>
            <a:ext cx="3742443" cy="1932833"/>
          </a:xfrm>
          <a:prstGeom prst="rect">
            <a:avLst/>
          </a:prstGeom>
          <a:noFill/>
        </p:spPr>
      </p:pic>
      <p:sp>
        <p:nvSpPr>
          <p:cNvPr id="4" name="Прямоугольник 3"/>
          <p:cNvSpPr/>
          <p:nvPr/>
        </p:nvSpPr>
        <p:spPr>
          <a:xfrm>
            <a:off x="825796" y="5359937"/>
            <a:ext cx="6096000" cy="954107"/>
          </a:xfrm>
          <a:prstGeom prst="rect">
            <a:avLst/>
          </a:prstGeom>
        </p:spPr>
        <p:txBody>
          <a:bodyPr>
            <a:spAutoFit/>
          </a:bodyPr>
          <a:lstStyle/>
          <a:p>
            <a:pPr algn="ctr" fontAlgn="t"/>
            <a:r>
              <a:rPr lang="ru-RU" sz="2800" b="1" dirty="0" smtClean="0">
                <a:solidFill>
                  <a:srgbClr val="FF0000"/>
                </a:solidFill>
                <a:latin typeface="Times New Roman"/>
              </a:rPr>
              <a:t>В смысле? Разработаны  тем, кто к БУ никакого отношения не имеет?...</a:t>
            </a:r>
            <a:endParaRPr lang="ru-RU" sz="2800" b="1" dirty="0">
              <a:solidFill>
                <a:srgbClr val="FF0000"/>
              </a:solidFill>
              <a:latin typeface="Times New Roman"/>
            </a:endParaRPr>
          </a:p>
        </p:txBody>
      </p:sp>
      <p:sp>
        <p:nvSpPr>
          <p:cNvPr id="5" name="Стрелка вверх 4"/>
          <p:cNvSpPr/>
          <p:nvPr/>
        </p:nvSpPr>
        <p:spPr>
          <a:xfrm rot="2719240">
            <a:off x="7345017" y="4408736"/>
            <a:ext cx="202235" cy="176010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cstate="print"/>
          <a:srcRect l="25092" t="33603" r="23941" b="23498"/>
          <a:stretch>
            <a:fillRect/>
          </a:stretch>
        </p:blipFill>
        <p:spPr bwMode="auto">
          <a:xfrm>
            <a:off x="428543" y="1278194"/>
            <a:ext cx="9325057" cy="3227904"/>
          </a:xfrm>
          <a:prstGeom prst="rect">
            <a:avLst/>
          </a:prstGeom>
          <a:noFill/>
          <a:ln w="9525">
            <a:noFill/>
            <a:miter lim="800000"/>
            <a:headEnd/>
            <a:tailEnd/>
          </a:ln>
          <a:effectLst/>
        </p:spPr>
      </p:pic>
      <p:pic>
        <p:nvPicPr>
          <p:cNvPr id="26627" name="Picture 3" descr="Картинки по запросу &quot;прикол  отчетность картинка&quot;"/>
          <p:cNvPicPr>
            <a:picLocks noChangeAspect="1" noChangeArrowheads="1"/>
          </p:cNvPicPr>
          <p:nvPr/>
        </p:nvPicPr>
        <p:blipFill>
          <a:blip r:embed="rId3" cstate="print"/>
          <a:srcRect/>
          <a:stretch>
            <a:fillRect/>
          </a:stretch>
        </p:blipFill>
        <p:spPr bwMode="auto">
          <a:xfrm>
            <a:off x="7315212" y="4286256"/>
            <a:ext cx="4876788" cy="257174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0" y="1307805"/>
            <a:ext cx="7216239" cy="5227657"/>
          </a:xfrm>
          <a:prstGeom prst="rect">
            <a:avLst/>
          </a:prstGeom>
          <a:noFill/>
          <a:ln w="9525">
            <a:noFill/>
            <a:miter lim="800000"/>
            <a:headEnd/>
            <a:tailEnd/>
          </a:ln>
          <a:effectLst/>
        </p:spPr>
      </p:pic>
      <p:pic>
        <p:nvPicPr>
          <p:cNvPr id="142339" name="Picture 3"/>
          <p:cNvPicPr>
            <a:picLocks noChangeAspect="1" noChangeArrowheads="1"/>
          </p:cNvPicPr>
          <p:nvPr/>
        </p:nvPicPr>
        <p:blipFill>
          <a:blip r:embed="rId3" cstate="print"/>
          <a:srcRect r="25340" b="503"/>
          <a:stretch>
            <a:fillRect/>
          </a:stretch>
        </p:blipFill>
        <p:spPr bwMode="auto">
          <a:xfrm>
            <a:off x="7525665" y="1307805"/>
            <a:ext cx="4666335" cy="5550195"/>
          </a:xfrm>
          <a:prstGeom prst="rect">
            <a:avLst/>
          </a:prstGeom>
          <a:noFill/>
          <a:ln w="9525">
            <a:noFill/>
            <a:miter lim="800000"/>
            <a:headEnd/>
            <a:tailEnd/>
          </a:ln>
          <a:effectLst/>
        </p:spPr>
      </p:pic>
      <p:sp>
        <p:nvSpPr>
          <p:cNvPr id="4" name="Стрелка вправо 3"/>
          <p:cNvSpPr/>
          <p:nvPr/>
        </p:nvSpPr>
        <p:spPr>
          <a:xfrm>
            <a:off x="7878726" y="1435396"/>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55803" y="1823125"/>
            <a:ext cx="7265275" cy="3046988"/>
          </a:xfrm>
          <a:prstGeom prst="rect">
            <a:avLst/>
          </a:prstGeom>
        </p:spPr>
        <p:txBody>
          <a:bodyPr wrap="square">
            <a:spAutoFit/>
          </a:bodyPr>
          <a:lstStyle/>
          <a:p>
            <a:pPr algn="ctr"/>
            <a:r>
              <a:rPr lang="ru-RU" sz="3200" i="1" dirty="0" smtClean="0">
                <a:latin typeface="Verdana" panose="020B0604030504040204" pitchFamily="34" charset="0"/>
              </a:rPr>
              <a:t>Что такое </a:t>
            </a:r>
            <a:r>
              <a:rPr lang="ru-RU" sz="3200" i="1" dirty="0">
                <a:solidFill>
                  <a:srgbClr val="FF0000"/>
                </a:solidFill>
                <a:latin typeface="Verdana" panose="020B0604030504040204" pitchFamily="34" charset="0"/>
              </a:rPr>
              <a:t>«</a:t>
            </a:r>
            <a:r>
              <a:rPr lang="ru-RU" sz="3200" b="1" i="1" dirty="0">
                <a:solidFill>
                  <a:srgbClr val="FF0000"/>
                </a:solidFill>
                <a:latin typeface="Verdana" panose="020B0604030504040204" pitchFamily="34" charset="0"/>
              </a:rPr>
              <a:t>Документы в области регулирования бухгалтерского учета</a:t>
            </a:r>
            <a:r>
              <a:rPr lang="ru-RU" sz="3200" i="1" dirty="0">
                <a:solidFill>
                  <a:srgbClr val="FF0000"/>
                </a:solidFill>
                <a:latin typeface="Verdana" panose="020B0604030504040204" pitchFamily="34" charset="0"/>
              </a:rPr>
              <a:t>» </a:t>
            </a:r>
            <a:r>
              <a:rPr lang="ru-RU" sz="3200" i="1" dirty="0">
                <a:latin typeface="Verdana" panose="020B0604030504040204" pitchFamily="34" charset="0"/>
              </a:rPr>
              <a:t>или </a:t>
            </a:r>
          </a:p>
          <a:p>
            <a:pPr algn="ctr"/>
            <a:r>
              <a:rPr lang="ru-RU" sz="3200" b="1" i="1" dirty="0">
                <a:solidFill>
                  <a:srgbClr val="FF0000"/>
                </a:solidFill>
                <a:latin typeface="Verdana" panose="020B0604030504040204" pitchFamily="34" charset="0"/>
              </a:rPr>
              <a:t>РЕГУЛИРУЮЩИЕ ДОКУМЕНТЫ</a:t>
            </a:r>
            <a:r>
              <a:rPr lang="ru-RU" sz="3200" b="1" i="1" dirty="0" smtClean="0">
                <a:solidFill>
                  <a:srgbClr val="FF0000"/>
                </a:solidFill>
                <a:latin typeface="Verdana" panose="020B0604030504040204" pitchFamily="34" charset="0"/>
              </a:rPr>
              <a:t>  </a:t>
            </a:r>
            <a:r>
              <a:rPr lang="ru-RU" sz="3200" i="1" dirty="0" smtClean="0">
                <a:solidFill>
                  <a:srgbClr val="FF0000"/>
                </a:solidFill>
                <a:latin typeface="Verdana" panose="020B0604030504040204" pitchFamily="34" charset="0"/>
              </a:rPr>
              <a:t>в сфере бухгалтерского учета?</a:t>
            </a:r>
            <a:endParaRPr lang="ru-RU" sz="3200" dirty="0">
              <a:solidFill>
                <a:srgbClr val="FF0000"/>
              </a:solidFill>
            </a:endParaRPr>
          </a:p>
        </p:txBody>
      </p:sp>
      <p:pic>
        <p:nvPicPr>
          <p:cNvPr id="71682" name="Picture 2" descr="Фразы дирижеров — DRIVE2"/>
          <p:cNvPicPr>
            <a:picLocks noChangeAspect="1" noChangeArrowheads="1"/>
          </p:cNvPicPr>
          <p:nvPr/>
        </p:nvPicPr>
        <p:blipFill>
          <a:blip r:embed="rId2" cstate="print"/>
          <a:srcRect l="15497" t="4830" r="4838" b="17889"/>
          <a:stretch>
            <a:fillRect/>
          </a:stretch>
        </p:blipFill>
        <p:spPr bwMode="auto">
          <a:xfrm>
            <a:off x="520996" y="1552354"/>
            <a:ext cx="3498111" cy="4593265"/>
          </a:xfrm>
          <a:prstGeom prst="rect">
            <a:avLst/>
          </a:prstGeom>
          <a:noFill/>
        </p:spPr>
      </p:pic>
    </p:spTree>
    <p:extLst>
      <p:ext uri="{BB962C8B-B14F-4D97-AF65-F5344CB8AC3E}">
        <p14:creationId xmlns:p14="http://schemas.microsoft.com/office/powerpoint/2010/main" xmlns="" val="2925674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6980" y="1380858"/>
            <a:ext cx="8996323" cy="5139869"/>
          </a:xfrm>
          <a:prstGeom prst="rect">
            <a:avLst/>
          </a:prstGeom>
          <a:solidFill>
            <a:schemeClr val="accent6">
              <a:lumMod val="20000"/>
              <a:lumOff val="80000"/>
            </a:schemeClr>
          </a:solidFill>
          <a:ln w="9525">
            <a:noFill/>
            <a:miter lim="800000"/>
            <a:headEnd/>
            <a:tailEnd/>
          </a:ln>
          <a:effectLst/>
        </p:spPr>
        <p:txBody>
          <a:bodyPr vert="horz" wrap="square" lIns="0" tIns="0" rIns="0" bIns="0" numCol="1" anchor="ctr" anchorCtr="0" compatLnSpc="1">
            <a:prstTxWarp prst="textNoShape">
              <a:avLst/>
            </a:prstTxWarp>
            <a:spAutoFit/>
          </a:bodyPr>
          <a:lstStyle/>
          <a:p>
            <a:pPr algn="ctr" fontAlgn="base">
              <a:spcBef>
                <a:spcPct val="0"/>
              </a:spcBef>
              <a:spcAft>
                <a:spcPct val="0"/>
              </a:spcAft>
            </a:pPr>
            <a:r>
              <a:rPr lang="ru-RU" sz="2400" b="1" i="1" dirty="0" smtClean="0">
                <a:latin typeface="Times New Roman" pitchFamily="18" charset="0"/>
                <a:cs typeface="Times New Roman" pitchFamily="18" charset="0"/>
              </a:rPr>
              <a:t>Федеральный закон от 21.11.1996 N 129-ФЗ "О бухгалтерском учете"</a:t>
            </a:r>
          </a:p>
          <a:p>
            <a:pPr marL="0" marR="0" lvl="0" indent="0" algn="ctr" defTabSz="914400" rtl="0" eaLnBrk="1" fontAlgn="base" latinLnBrk="0" hangingPunct="1">
              <a:spcBef>
                <a:spcPct val="0"/>
              </a:spcBef>
              <a:spcAft>
                <a:spcPct val="0"/>
              </a:spcAft>
              <a:buClrTx/>
              <a:buSzTx/>
              <a:buFontTx/>
              <a:buNone/>
              <a:tabLst/>
            </a:pPr>
            <a:r>
              <a:rPr kumimoji="0" lang="ru-RU" sz="2200" b="1" i="1" u="none" strike="noStrike" cap="none" normalizeH="0" baseline="0" dirty="0" smtClean="0">
                <a:ln>
                  <a:noFill/>
                </a:ln>
                <a:solidFill>
                  <a:srgbClr val="000000"/>
                </a:solidFill>
                <a:effectLst/>
                <a:latin typeface="Times New Roman" pitchFamily="18" charset="0"/>
                <a:cs typeface="Times New Roman" pitchFamily="18" charset="0"/>
              </a:rPr>
              <a:t>Статья 5. Регулирование бухгалтерского учета</a:t>
            </a:r>
            <a:endParaRPr kumimoji="0" lang="ru-RU" sz="22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1. </a:t>
            </a:r>
            <a:r>
              <a:rPr kumimoji="0" lang="ru-RU" sz="2200" b="1" i="1" u="sng" strike="noStrike" cap="none" normalizeH="0" baseline="0" dirty="0" smtClean="0">
                <a:ln>
                  <a:noFill/>
                </a:ln>
                <a:solidFill>
                  <a:srgbClr val="FF0000"/>
                </a:solidFill>
                <a:effectLst/>
                <a:latin typeface="Times New Roman" pitchFamily="18" charset="0"/>
                <a:cs typeface="Times New Roman" pitchFamily="18" charset="0"/>
              </a:rPr>
              <a:t>Общее методологическое руководство </a:t>
            </a: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бухгалтерским учетом в РФ осуществляется </a:t>
            </a:r>
            <a:r>
              <a:rPr kumimoji="0" lang="ru-RU" sz="2200" b="1" i="1" u="none" strike="noStrike" cap="none" normalizeH="0" baseline="0" dirty="0" smtClean="0">
                <a:ln>
                  <a:noFill/>
                </a:ln>
                <a:solidFill>
                  <a:srgbClr val="FF0000"/>
                </a:solidFill>
                <a:effectLst/>
                <a:latin typeface="Times New Roman" pitchFamily="18" charset="0"/>
                <a:cs typeface="Times New Roman" pitchFamily="18" charset="0"/>
              </a:rPr>
              <a:t>Правительством Российской Федерации</a:t>
            </a: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ru-RU" sz="22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2. Органы, которым федеральными законами предоставлено </a:t>
            </a:r>
            <a:r>
              <a:rPr kumimoji="0" lang="ru-RU" sz="2200" b="1" i="1" u="sng" strike="noStrike" cap="none" normalizeH="0" baseline="0" dirty="0" smtClean="0">
                <a:ln>
                  <a:noFill/>
                </a:ln>
                <a:solidFill>
                  <a:srgbClr val="FF0000"/>
                </a:solidFill>
                <a:effectLst/>
                <a:latin typeface="Times New Roman" pitchFamily="18" charset="0"/>
                <a:cs typeface="Times New Roman" pitchFamily="18" charset="0"/>
              </a:rPr>
              <a:t>право регулирования бухгалтерского учета</a:t>
            </a: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 ….разрабатывают и утверждают в пределах своей компетенции обязательные для исполнения всеми организациями на территории РФ:</a:t>
            </a:r>
            <a:endParaRPr kumimoji="0" lang="ru-RU" sz="22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а) планы счетов бухгалтерского учета и инструкции по их применению;</a:t>
            </a:r>
            <a:endParaRPr kumimoji="0" lang="ru-RU" sz="22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б) </a:t>
            </a:r>
            <a:r>
              <a:rPr kumimoji="0" lang="ru-RU" sz="2200" b="1" i="1" u="sng" strike="noStrike" cap="none" normalizeH="0" baseline="0" dirty="0" smtClean="0">
                <a:ln>
                  <a:noFill/>
                </a:ln>
                <a:solidFill>
                  <a:srgbClr val="FF0000"/>
                </a:solidFill>
                <a:effectLst/>
                <a:latin typeface="Times New Roman" pitchFamily="18" charset="0"/>
                <a:cs typeface="Times New Roman" pitchFamily="18" charset="0"/>
              </a:rPr>
              <a:t>ПБУ</a:t>
            </a:r>
            <a:r>
              <a:rPr kumimoji="0" lang="ru-RU" sz="2200" b="1" i="1" u="sng" strike="noStrike" cap="none" normalizeH="0" dirty="0" smtClean="0">
                <a:ln>
                  <a:noFill/>
                </a:ln>
                <a:solidFill>
                  <a:srgbClr val="FF0000"/>
                </a:solidFill>
                <a:effectLst/>
                <a:latin typeface="Times New Roman" pitchFamily="18" charset="0"/>
                <a:cs typeface="Times New Roman" pitchFamily="18" charset="0"/>
              </a:rPr>
              <a:t> (стандарты)</a:t>
            </a: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 устанавливающие </a:t>
            </a:r>
            <a:r>
              <a:rPr kumimoji="0" lang="ru-RU" sz="2200" b="1" i="1" u="sng" strike="noStrike" cap="none" normalizeH="0" baseline="0" dirty="0" smtClean="0">
                <a:ln>
                  <a:noFill/>
                </a:ln>
                <a:solidFill>
                  <a:srgbClr val="FF0000"/>
                </a:solidFill>
                <a:effectLst/>
                <a:latin typeface="Times New Roman" pitchFamily="18" charset="0"/>
                <a:cs typeface="Times New Roman" pitchFamily="18" charset="0"/>
              </a:rPr>
              <a:t>ПРИНЦИПЫ, ПРАВИЛА И СПОСОБЫ </a:t>
            </a:r>
            <a:r>
              <a:rPr kumimoji="0" lang="ru-RU" sz="2200" b="1" i="1" u="none" strike="noStrike" cap="none" normalizeH="0" baseline="0" dirty="0" smtClean="0">
                <a:ln>
                  <a:noFill/>
                </a:ln>
                <a:solidFill>
                  <a:srgbClr val="FF0000"/>
                </a:solidFill>
                <a:effectLst/>
                <a:latin typeface="Times New Roman" pitchFamily="18" charset="0"/>
                <a:cs typeface="Times New Roman" pitchFamily="18" charset="0"/>
              </a:rPr>
              <a:t>ВЕДЕНИЯ ОРГАНИЗАЦИЯМИ УЧЕТА </a:t>
            </a: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хозяйственных операций, составления и представления бухгалтерской отчетности;</a:t>
            </a:r>
            <a:endParaRPr kumimoji="0" lang="ru-RU" sz="22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в) другие нормативные акты и </a:t>
            </a:r>
            <a:r>
              <a:rPr kumimoji="0" lang="ru-RU" sz="2200" b="1" i="1" u="none" strike="noStrike" cap="none" normalizeH="0" baseline="0" dirty="0" smtClean="0">
                <a:ln>
                  <a:noFill/>
                </a:ln>
                <a:solidFill>
                  <a:srgbClr val="FF0000"/>
                </a:solidFill>
                <a:effectLst/>
                <a:latin typeface="Times New Roman" pitchFamily="18" charset="0"/>
                <a:cs typeface="Times New Roman" pitchFamily="18" charset="0"/>
              </a:rPr>
              <a:t>методические указания по вопросам бухгалтерского учета</a:t>
            </a:r>
            <a:r>
              <a:rPr kumimoji="0" lang="ru-RU" sz="2200" b="0" i="1" u="none" strike="noStrike" cap="none" normalizeH="0" baseline="0" dirty="0" smtClean="0">
                <a:ln>
                  <a:noFill/>
                </a:ln>
                <a:solidFill>
                  <a:srgbClr val="000000"/>
                </a:solidFill>
                <a:effectLst/>
                <a:latin typeface="Times New Roman" pitchFamily="18" charset="0"/>
                <a:cs typeface="Times New Roman" pitchFamily="18" charset="0"/>
              </a:rPr>
              <a:t>;</a:t>
            </a:r>
            <a:r>
              <a:rPr kumimoji="0" lang="ru-RU" sz="2200" b="0" i="1" u="none" strike="noStrike" cap="none" normalizeH="0" baseline="0" dirty="0" smtClean="0">
                <a:ln>
                  <a:noFill/>
                </a:ln>
                <a:solidFill>
                  <a:schemeClr val="tx1"/>
                </a:solidFill>
                <a:effectLst/>
                <a:latin typeface="Times New Roman" pitchFamily="18" charset="0"/>
                <a:cs typeface="Times New Roman" pitchFamily="18" charset="0"/>
              </a:rPr>
              <a:t>….</a:t>
            </a:r>
          </a:p>
        </p:txBody>
      </p:sp>
      <p:pic>
        <p:nvPicPr>
          <p:cNvPr id="1029" name="Picture 5" descr="http://s00.yaplakal.com/pics/pics_preview/7/7/4/12270477.jpg"/>
          <p:cNvPicPr>
            <a:picLocks noChangeAspect="1" noChangeArrowheads="1"/>
          </p:cNvPicPr>
          <p:nvPr/>
        </p:nvPicPr>
        <p:blipFill>
          <a:blip r:embed="rId2" cstate="print"/>
          <a:srcRect/>
          <a:stretch>
            <a:fillRect/>
          </a:stretch>
        </p:blipFill>
        <p:spPr bwMode="auto">
          <a:xfrm>
            <a:off x="9234616" y="2807429"/>
            <a:ext cx="2809104" cy="390641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mtdata.ru/u13/photoCE2C/20034874002-0/original.jpg"/>
          <p:cNvPicPr>
            <a:picLocks noChangeAspect="1" noChangeArrowheads="1"/>
          </p:cNvPicPr>
          <p:nvPr/>
        </p:nvPicPr>
        <p:blipFill>
          <a:blip r:embed="rId2" cstate="print"/>
          <a:srcRect l="38448" t="6596" b="16090"/>
          <a:stretch>
            <a:fillRect/>
          </a:stretch>
        </p:blipFill>
        <p:spPr bwMode="auto">
          <a:xfrm>
            <a:off x="8427092" y="3663445"/>
            <a:ext cx="3604137" cy="3072713"/>
          </a:xfrm>
          <a:prstGeom prst="rect">
            <a:avLst/>
          </a:prstGeom>
          <a:noFill/>
        </p:spPr>
      </p:pic>
      <p:graphicFrame>
        <p:nvGraphicFramePr>
          <p:cNvPr id="5" name="Таблица 4"/>
          <p:cNvGraphicFramePr>
            <a:graphicFrameLocks noGrp="1"/>
          </p:cNvGraphicFramePr>
          <p:nvPr/>
        </p:nvGraphicFramePr>
        <p:xfrm>
          <a:off x="335006" y="1254469"/>
          <a:ext cx="11856994" cy="3049921"/>
        </p:xfrm>
        <a:graphic>
          <a:graphicData uri="http://schemas.openxmlformats.org/drawingml/2006/table">
            <a:tbl>
              <a:tblPr/>
              <a:tblGrid>
                <a:gridCol w="1113855"/>
                <a:gridCol w="132804"/>
                <a:gridCol w="2215978"/>
                <a:gridCol w="304800"/>
                <a:gridCol w="2636108"/>
                <a:gridCol w="428368"/>
                <a:gridCol w="2273643"/>
                <a:gridCol w="436606"/>
                <a:gridCol w="2314832"/>
              </a:tblGrid>
              <a:tr h="552281">
                <a:tc gridSpan="9">
                  <a:txBody>
                    <a:bodyPr/>
                    <a:lstStyle/>
                    <a:p>
                      <a:pPr algn="ctr" fontAlgn="t"/>
                      <a:r>
                        <a:rPr lang="ru-RU" sz="2400" b="1" i="0" u="none" strike="noStrike" dirty="0">
                          <a:solidFill>
                            <a:srgbClr val="FF0000"/>
                          </a:solidFill>
                          <a:latin typeface="Times New Roman"/>
                        </a:rPr>
                        <a:t>ДОКУМЕНТЫ В ОБЛАСТИ РЕГУЛИРОВАНИЯ В СФЕРЕ </a:t>
                      </a:r>
                      <a:r>
                        <a:rPr lang="ru-RU" sz="2400" b="1" i="0" u="none" strike="noStrike" dirty="0" smtClean="0">
                          <a:solidFill>
                            <a:srgbClr val="FF0000"/>
                          </a:solidFill>
                          <a:latin typeface="Times New Roman"/>
                        </a:rPr>
                        <a:t>БУХУЧЕТА </a:t>
                      </a:r>
                    </a:p>
                    <a:p>
                      <a:pPr algn="ctr" fontAlgn="t"/>
                      <a:r>
                        <a:rPr lang="ru-RU" sz="1800" b="1" i="0" u="none" strike="noStrike" dirty="0" smtClean="0">
                          <a:solidFill>
                            <a:srgbClr val="FF0000"/>
                          </a:solidFill>
                          <a:latin typeface="Times New Roman"/>
                        </a:rPr>
                        <a:t>(ст. 21 ФЗ № 402) </a:t>
                      </a:r>
                      <a:endParaRPr lang="ru-RU" sz="1800" b="1" i="0" u="none" strike="noStrike" dirty="0">
                        <a:solidFill>
                          <a:srgbClr val="FF0000"/>
                        </a:solidFill>
                        <a:latin typeface="Times New Roman"/>
                      </a:endParaRPr>
                    </a:p>
                  </a:txBody>
                  <a:tcPr marL="8385" marR="8385" marT="8385"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fontAlgn="b"/>
                      <a:endParaRPr lang="ru-RU" sz="2400" b="0" i="0" u="none" strike="noStrike">
                        <a:solidFill>
                          <a:srgbClr val="000000"/>
                        </a:solidFill>
                        <a:latin typeface="Calibri"/>
                      </a:endParaRPr>
                    </a:p>
                  </a:txBody>
                  <a:tcPr marL="8385" marR="8385" marT="8385" marB="0" anchor="b">
                    <a:lnL>
                      <a:noFill/>
                    </a:lnL>
                    <a:lnR>
                      <a:noFill/>
                    </a:lnR>
                    <a:lnT>
                      <a:noFill/>
                    </a:lnT>
                    <a:lnB>
                      <a:noFill/>
                    </a:lnB>
                  </a:tcPr>
                </a:tc>
                <a:tc hMerge="1">
                  <a:txBody>
                    <a:bodyPr/>
                    <a:lstStyle/>
                    <a:p>
                      <a:pPr algn="l" fontAlgn="b"/>
                      <a:endParaRPr lang="ru-RU" sz="2400" b="0" i="0" u="none" strike="noStrike" dirty="0">
                        <a:solidFill>
                          <a:srgbClr val="000000"/>
                        </a:solidFill>
                        <a:latin typeface="Calibri"/>
                      </a:endParaRPr>
                    </a:p>
                  </a:txBody>
                  <a:tcPr marL="8385" marR="8385" marT="8385" marB="0" anchor="b">
                    <a:lnL>
                      <a:noFill/>
                    </a:lnL>
                    <a:lnR>
                      <a:noFill/>
                    </a:lnR>
                    <a:lnT>
                      <a:noFill/>
                    </a:lnT>
                    <a:lnB>
                      <a:noFill/>
                    </a:lnB>
                  </a:tcPr>
                </a:tc>
              </a:tr>
              <a:tr h="587536">
                <a:tc>
                  <a:txBody>
                    <a:bodyPr/>
                    <a:lstStyle/>
                    <a:p>
                      <a:pPr algn="ctr" fontAlgn="t"/>
                      <a:endParaRPr lang="ru-RU" sz="2400" b="0" i="0" u="none" strike="noStrike">
                        <a:solidFill>
                          <a:srgbClr val="000000"/>
                        </a:solidFill>
                        <a:latin typeface="Times New Roman"/>
                      </a:endParaRPr>
                    </a:p>
                  </a:txBody>
                  <a:tcPr marL="8385" marR="8385" marT="8385" marB="0">
                    <a:lnL>
                      <a:noFill/>
                    </a:lnL>
                    <a:lnR>
                      <a:noFill/>
                    </a:lnR>
                    <a:lnT>
                      <a:noFill/>
                    </a:lnT>
                    <a:lnB>
                      <a:noFill/>
                    </a:lnB>
                  </a:tcPr>
                </a:tc>
                <a:tc>
                  <a:txBody>
                    <a:bodyPr/>
                    <a:lstStyle/>
                    <a:p>
                      <a:pPr algn="ctr" fontAlgn="t"/>
                      <a:endParaRPr lang="ru-RU" sz="2400" b="0" i="0" u="none" strike="noStrike">
                        <a:solidFill>
                          <a:srgbClr val="000000"/>
                        </a:solidFill>
                        <a:latin typeface="Times New Roman"/>
                      </a:endParaRPr>
                    </a:p>
                  </a:txBody>
                  <a:tcPr marL="8385" marR="8385" marT="838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8385" marR="8385" marT="8385" marB="0">
                    <a:lnL>
                      <a:noFill/>
                    </a:lnL>
                    <a:lnR>
                      <a:noFill/>
                    </a:lnR>
                    <a:lnT>
                      <a:noFill/>
                    </a:lnT>
                    <a:lnB>
                      <a:noFill/>
                    </a:lnB>
                  </a:tcPr>
                </a:tc>
                <a:tc>
                  <a:txBody>
                    <a:bodyPr/>
                    <a:lstStyle/>
                    <a:p>
                      <a:pPr algn="ctr" fontAlgn="t"/>
                      <a:endParaRPr lang="ru-RU" sz="2400" b="0" i="0" u="none" strike="noStrike">
                        <a:solidFill>
                          <a:srgbClr val="000000"/>
                        </a:solidFill>
                        <a:latin typeface="Times New Roman"/>
                      </a:endParaRPr>
                    </a:p>
                  </a:txBody>
                  <a:tcPr marL="8385" marR="8385" marT="838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8385" marR="8385" marT="8385" marB="0">
                    <a:lnL>
                      <a:noFill/>
                    </a:lnL>
                    <a:lnR>
                      <a:noFill/>
                    </a:lnR>
                    <a:lnT>
                      <a:noFill/>
                    </a:lnT>
                    <a:lnB>
                      <a:noFill/>
                    </a:lnB>
                  </a:tcPr>
                </a:tc>
                <a:tc>
                  <a:txBody>
                    <a:bodyPr/>
                    <a:lstStyle/>
                    <a:p>
                      <a:pPr algn="ctr" fontAlgn="t"/>
                      <a:endParaRPr lang="ru-RU" sz="2400" b="0" i="0" u="none" strike="noStrike">
                        <a:solidFill>
                          <a:srgbClr val="000000"/>
                        </a:solidFill>
                        <a:latin typeface="Times New Roman"/>
                      </a:endParaRPr>
                    </a:p>
                  </a:txBody>
                  <a:tcPr marL="8385" marR="8385" marT="838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8385" marR="8385" marT="8385" marB="0">
                    <a:lnL>
                      <a:noFill/>
                    </a:lnL>
                    <a:lnR>
                      <a:noFill/>
                    </a:lnR>
                    <a:lnT>
                      <a:noFill/>
                    </a:lnT>
                    <a:lnB>
                      <a:noFill/>
                    </a:lnB>
                  </a:tcPr>
                </a:tc>
                <a:tc>
                  <a:txBody>
                    <a:bodyPr/>
                    <a:lstStyle/>
                    <a:p>
                      <a:pPr algn="l" fontAlgn="b"/>
                      <a:endParaRPr lang="ru-RU" sz="2400" b="0" i="0" u="none" strike="noStrike" dirty="0">
                        <a:solidFill>
                          <a:srgbClr val="000000"/>
                        </a:solidFill>
                        <a:latin typeface="Calibri"/>
                      </a:endParaRPr>
                    </a:p>
                  </a:txBody>
                  <a:tcPr marL="8385" marR="8385" marT="8385" marB="0" anchor="b">
                    <a:lnL>
                      <a:noFill/>
                    </a:lnL>
                    <a:lnR>
                      <a:noFill/>
                    </a:lnR>
                    <a:lnT>
                      <a:noFill/>
                    </a:lnT>
                    <a:lnB>
                      <a:noFill/>
                    </a:lnB>
                  </a:tcPr>
                </a:tc>
                <a:tc>
                  <a:txBody>
                    <a:bodyPr/>
                    <a:lstStyle/>
                    <a:p>
                      <a:pPr algn="l" fontAlgn="b"/>
                      <a:endParaRPr lang="ru-RU" sz="2400" b="0" i="0" u="none" strike="noStrike">
                        <a:solidFill>
                          <a:srgbClr val="000000"/>
                        </a:solidFill>
                        <a:latin typeface="Calibri"/>
                      </a:endParaRPr>
                    </a:p>
                  </a:txBody>
                  <a:tcPr marL="8385" marR="8385" marT="8385" marB="0" anchor="b">
                    <a:lnL>
                      <a:noFill/>
                    </a:lnL>
                    <a:lnR>
                      <a:noFill/>
                    </a:lnR>
                    <a:lnT>
                      <a:noFill/>
                    </a:lnT>
                    <a:lnB>
                      <a:noFill/>
                    </a:lnB>
                  </a:tcPr>
                </a:tc>
              </a:tr>
              <a:tr h="1813920">
                <a:tc>
                  <a:txBody>
                    <a:bodyPr/>
                    <a:lstStyle/>
                    <a:p>
                      <a:pPr algn="ctr" fontAlgn="t"/>
                      <a:r>
                        <a:rPr lang="ru-RU" sz="2400" b="1" i="0" u="none" strike="noStrike" dirty="0">
                          <a:solidFill>
                            <a:srgbClr val="000000"/>
                          </a:solidFill>
                          <a:latin typeface="Times New Roman"/>
                        </a:rPr>
                        <a:t>ФСБУ</a:t>
                      </a:r>
                    </a:p>
                  </a:txBody>
                  <a:tcPr marL="8385" marR="8385" marT="838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8385" marR="8385" marT="8385" marB="0">
                    <a:lnL>
                      <a:noFill/>
                    </a:lnL>
                    <a:lnR>
                      <a:noFill/>
                    </a:lnR>
                    <a:lnT>
                      <a:noFill/>
                    </a:lnT>
                    <a:lnB>
                      <a:noFill/>
                    </a:lnB>
                  </a:tcPr>
                </a:tc>
                <a:tc>
                  <a:txBody>
                    <a:bodyPr/>
                    <a:lstStyle/>
                    <a:p>
                      <a:pPr algn="ctr" fontAlgn="t"/>
                      <a:r>
                        <a:rPr lang="ru-RU" sz="2400" b="1" i="0" u="none" strike="noStrike" dirty="0">
                          <a:solidFill>
                            <a:srgbClr val="000000"/>
                          </a:solidFill>
                          <a:latin typeface="Times New Roman"/>
                        </a:rPr>
                        <a:t>ОТРАСЛЕВЫЕ СТАНДАРТЫ</a:t>
                      </a:r>
                    </a:p>
                  </a:txBody>
                  <a:tcPr marL="8385" marR="8385" marT="8385" marB="0">
                    <a:lnL>
                      <a:noFill/>
                    </a:lnL>
                    <a:lnR>
                      <a:noFill/>
                    </a:lnR>
                    <a:lnT>
                      <a:noFill/>
                    </a:lnT>
                    <a:lnB>
                      <a:noFill/>
                    </a:lnB>
                  </a:tcPr>
                </a:tc>
                <a:tc>
                  <a:txBody>
                    <a:bodyPr/>
                    <a:lstStyle/>
                    <a:p>
                      <a:pPr algn="ctr" fontAlgn="t"/>
                      <a:endParaRPr lang="ru-RU" sz="2400" b="1" i="0" u="none" strike="noStrike">
                        <a:solidFill>
                          <a:srgbClr val="000000"/>
                        </a:solidFill>
                        <a:latin typeface="Times New Roman"/>
                      </a:endParaRPr>
                    </a:p>
                  </a:txBody>
                  <a:tcPr marL="8385" marR="8385" marT="8385" marB="0">
                    <a:lnL>
                      <a:noFill/>
                    </a:lnL>
                    <a:lnR>
                      <a:noFill/>
                    </a:lnR>
                    <a:lnT>
                      <a:noFill/>
                    </a:lnT>
                    <a:lnB>
                      <a:noFill/>
                    </a:lnB>
                  </a:tcPr>
                </a:tc>
                <a:tc>
                  <a:txBody>
                    <a:bodyPr/>
                    <a:lstStyle/>
                    <a:p>
                      <a:pPr algn="ctr" fontAlgn="t"/>
                      <a:r>
                        <a:rPr lang="ru-RU" sz="2400" b="1" i="0" u="none" strike="noStrike" kern="1200" dirty="0">
                          <a:solidFill>
                            <a:srgbClr val="000000"/>
                          </a:solidFill>
                          <a:latin typeface="Times New Roman"/>
                          <a:ea typeface="+mn-ea"/>
                          <a:cs typeface="+mn-cs"/>
                        </a:rPr>
                        <a:t>Нормативные акты Центрального Банка России</a:t>
                      </a:r>
                    </a:p>
                  </a:txBody>
                  <a:tcPr marL="8385" marR="8385" marT="8385" marB="0">
                    <a:lnL>
                      <a:noFill/>
                    </a:lnL>
                    <a:lnR>
                      <a:noFill/>
                    </a:lnR>
                    <a:lnT>
                      <a:noFill/>
                    </a:lnT>
                    <a:lnB>
                      <a:noFill/>
                    </a:lnB>
                  </a:tcPr>
                </a:tc>
                <a:tc>
                  <a:txBody>
                    <a:bodyPr/>
                    <a:lstStyle/>
                    <a:p>
                      <a:pPr algn="ctr" fontAlgn="t"/>
                      <a:endParaRPr lang="ru-RU" sz="2400" b="1" i="0" u="none" strike="noStrike" kern="1200" dirty="0">
                        <a:solidFill>
                          <a:srgbClr val="000000"/>
                        </a:solidFill>
                        <a:latin typeface="Times New Roman"/>
                        <a:ea typeface="+mn-ea"/>
                        <a:cs typeface="+mn-cs"/>
                      </a:endParaRPr>
                    </a:p>
                  </a:txBody>
                  <a:tcPr marL="8385" marR="8385" marT="8385" marB="0">
                    <a:lnL>
                      <a:noFill/>
                    </a:lnL>
                    <a:lnR>
                      <a:noFill/>
                    </a:lnR>
                    <a:lnT>
                      <a:noFill/>
                    </a:lnT>
                    <a:lnB>
                      <a:noFill/>
                    </a:lnB>
                  </a:tcPr>
                </a:tc>
                <a:tc>
                  <a:txBody>
                    <a:bodyPr/>
                    <a:lstStyle/>
                    <a:p>
                      <a:pPr algn="ctr" fontAlgn="t"/>
                      <a:r>
                        <a:rPr lang="ru-RU" sz="2400" b="1" i="0" u="none" strike="noStrike" kern="1200" dirty="0">
                          <a:solidFill>
                            <a:srgbClr val="000000"/>
                          </a:solidFill>
                          <a:latin typeface="Times New Roman"/>
                          <a:ea typeface="+mn-ea"/>
                          <a:cs typeface="+mn-cs"/>
                        </a:rPr>
                        <a:t>Рекомендации в сфере БУ</a:t>
                      </a:r>
                    </a:p>
                  </a:txBody>
                  <a:tcPr marL="8385" marR="8385" marT="8385" marB="0">
                    <a:lnL>
                      <a:noFill/>
                    </a:lnL>
                    <a:lnR>
                      <a:noFill/>
                    </a:lnR>
                    <a:lnT>
                      <a:noFill/>
                    </a:lnT>
                    <a:lnB>
                      <a:noFill/>
                    </a:lnB>
                  </a:tcPr>
                </a:tc>
                <a:tc>
                  <a:txBody>
                    <a:bodyPr/>
                    <a:lstStyle/>
                    <a:p>
                      <a:pPr algn="l" fontAlgn="b"/>
                      <a:endParaRPr lang="ru-RU" sz="2400" b="1" i="0" u="none" strike="noStrike" kern="1200" dirty="0">
                        <a:solidFill>
                          <a:srgbClr val="000000"/>
                        </a:solidFill>
                        <a:latin typeface="Times New Roman"/>
                        <a:ea typeface="+mn-ea"/>
                        <a:cs typeface="+mn-cs"/>
                      </a:endParaRPr>
                    </a:p>
                  </a:txBody>
                  <a:tcPr marL="8385" marR="8385" marT="8385" marB="0" anchor="b">
                    <a:lnL>
                      <a:noFill/>
                    </a:lnL>
                    <a:lnR>
                      <a:noFill/>
                    </a:lnR>
                    <a:lnT>
                      <a:noFill/>
                    </a:lnT>
                    <a:lnB>
                      <a:noFill/>
                    </a:lnB>
                  </a:tcPr>
                </a:tc>
                <a:tc>
                  <a:txBody>
                    <a:bodyPr/>
                    <a:lstStyle/>
                    <a:p>
                      <a:pPr algn="ctr" fontAlgn="b"/>
                      <a:r>
                        <a:rPr lang="ru-RU" sz="2400" b="1" i="0" u="none" strike="noStrike" kern="1200" dirty="0" smtClean="0">
                          <a:solidFill>
                            <a:srgbClr val="000000"/>
                          </a:solidFill>
                          <a:latin typeface="Times New Roman"/>
                          <a:ea typeface="+mn-ea"/>
                          <a:cs typeface="+mn-cs"/>
                        </a:rPr>
                        <a:t>стандарты </a:t>
                      </a:r>
                      <a:r>
                        <a:rPr lang="ru-RU" sz="2400" b="1" i="0" u="none" strike="noStrike" kern="1200" dirty="0">
                          <a:solidFill>
                            <a:srgbClr val="000000"/>
                          </a:solidFill>
                          <a:latin typeface="Times New Roman"/>
                          <a:ea typeface="+mn-ea"/>
                          <a:cs typeface="+mn-cs"/>
                        </a:rPr>
                        <a:t>экономического </a:t>
                      </a:r>
                      <a:r>
                        <a:rPr lang="ru-RU" sz="2400" b="1" i="0" u="none" strike="noStrike" kern="1200" dirty="0" err="1">
                          <a:solidFill>
                            <a:srgbClr val="000000"/>
                          </a:solidFill>
                          <a:latin typeface="Times New Roman"/>
                          <a:ea typeface="+mn-ea"/>
                          <a:cs typeface="+mn-cs"/>
                        </a:rPr>
                        <a:t>субьекта</a:t>
                      </a:r>
                      <a:endParaRPr lang="ru-RU" sz="2400" b="1" i="0" u="none" strike="noStrike" kern="1200" dirty="0">
                        <a:solidFill>
                          <a:srgbClr val="000000"/>
                        </a:solidFill>
                        <a:latin typeface="Times New Roman"/>
                        <a:ea typeface="+mn-ea"/>
                        <a:cs typeface="+mn-cs"/>
                      </a:endParaRPr>
                    </a:p>
                  </a:txBody>
                  <a:tcPr marL="8385" marR="8385" marT="8385" marB="0">
                    <a:lnL>
                      <a:noFill/>
                    </a:lnL>
                    <a:lnR>
                      <a:noFill/>
                    </a:lnR>
                    <a:lnT>
                      <a:noFill/>
                    </a:lnT>
                    <a:lnB>
                      <a:noFill/>
                    </a:lnB>
                  </a:tcPr>
                </a:tc>
              </a:tr>
            </a:tbl>
          </a:graphicData>
        </a:graphic>
      </p:graphicFrame>
      <p:sp>
        <p:nvSpPr>
          <p:cNvPr id="6" name="Стрелка вниз 5"/>
          <p:cNvSpPr/>
          <p:nvPr/>
        </p:nvSpPr>
        <p:spPr>
          <a:xfrm>
            <a:off x="783924" y="1660057"/>
            <a:ext cx="280086" cy="659027"/>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2534463" y="1626441"/>
            <a:ext cx="275968" cy="712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a:off x="4908422" y="1622323"/>
            <a:ext cx="255373" cy="7166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a:off x="7886401" y="1633086"/>
            <a:ext cx="267729" cy="7125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10550810" y="1645706"/>
            <a:ext cx="263611" cy="683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341341" y="4220914"/>
            <a:ext cx="3996413" cy="369332"/>
          </a:xfrm>
          <a:prstGeom prst="rect">
            <a:avLst/>
          </a:prstGeom>
        </p:spPr>
        <p:txBody>
          <a:bodyPr wrap="square">
            <a:spAutoFit/>
          </a:bodyPr>
          <a:lstStyle/>
          <a:p>
            <a:r>
              <a:rPr lang="ru-RU" b="1" i="1" dirty="0" smtClean="0">
                <a:solidFill>
                  <a:srgbClr val="FF0000"/>
                </a:solidFill>
                <a:latin typeface="Times New Roman"/>
              </a:rPr>
              <a:t>А где упоминание про МСФО?</a:t>
            </a:r>
            <a:endParaRPr lang="ru-RU" i="1" dirty="0">
              <a:solidFill>
                <a:srgbClr val="FF0000"/>
              </a:solidFill>
            </a:endParaRPr>
          </a:p>
        </p:txBody>
      </p:sp>
      <p:pic>
        <p:nvPicPr>
          <p:cNvPr id="11" name="Picture 2" descr="https://mtdata.ru/u13/photoCE2C/20034874002-0/original.jpg"/>
          <p:cNvPicPr>
            <a:picLocks noChangeAspect="1" noChangeArrowheads="1"/>
          </p:cNvPicPr>
          <p:nvPr/>
        </p:nvPicPr>
        <p:blipFill>
          <a:blip r:embed="rId2" cstate="print"/>
          <a:srcRect l="38448" t="6596" b="16090"/>
          <a:stretch>
            <a:fillRect/>
          </a:stretch>
        </p:blipFill>
        <p:spPr bwMode="auto">
          <a:xfrm flipH="1">
            <a:off x="458778" y="3826609"/>
            <a:ext cx="3230930" cy="2894788"/>
          </a:xfrm>
          <a:prstGeom prst="rect">
            <a:avLst/>
          </a:prstGeom>
          <a:noFill/>
        </p:spPr>
      </p:pic>
      <p:sp>
        <p:nvSpPr>
          <p:cNvPr id="13" name="Прямоугольник 12"/>
          <p:cNvSpPr/>
          <p:nvPr/>
        </p:nvSpPr>
        <p:spPr>
          <a:xfrm>
            <a:off x="321086" y="3095255"/>
            <a:ext cx="1967439" cy="646331"/>
          </a:xfrm>
          <a:prstGeom prst="rect">
            <a:avLst/>
          </a:prstGeom>
        </p:spPr>
        <p:txBody>
          <a:bodyPr wrap="square">
            <a:spAutoFit/>
          </a:bodyPr>
          <a:lstStyle/>
          <a:p>
            <a:r>
              <a:rPr lang="ru-RU" b="1" i="1" dirty="0" smtClean="0">
                <a:solidFill>
                  <a:srgbClr val="FF0000"/>
                </a:solidFill>
                <a:latin typeface="Times New Roman"/>
              </a:rPr>
              <a:t>А кто их будет разрабатывать?</a:t>
            </a:r>
            <a:endParaRPr lang="ru-RU" dirty="0"/>
          </a:p>
        </p:txBody>
      </p:sp>
      <p:sp>
        <p:nvSpPr>
          <p:cNvPr id="14" name="Стрелка вверх 13"/>
          <p:cNvSpPr/>
          <p:nvPr/>
        </p:nvSpPr>
        <p:spPr>
          <a:xfrm>
            <a:off x="2538849" y="3156154"/>
            <a:ext cx="271848" cy="631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1314" name="Picture 2" descr="https://static7.depositphotos.com/1227375/740/v/950/depositphotos_7403035-stock-illustration-questions.jpg"/>
          <p:cNvPicPr>
            <a:picLocks noChangeAspect="1" noChangeArrowheads="1"/>
          </p:cNvPicPr>
          <p:nvPr/>
        </p:nvPicPr>
        <p:blipFill>
          <a:blip r:embed="rId3" cstate="print"/>
          <a:srcRect t="258" r="29568"/>
          <a:stretch>
            <a:fillRect/>
          </a:stretch>
        </p:blipFill>
        <p:spPr bwMode="auto">
          <a:xfrm>
            <a:off x="5326218" y="4697887"/>
            <a:ext cx="1480627" cy="2160113"/>
          </a:xfrm>
          <a:prstGeom prst="rect">
            <a:avLst/>
          </a:prstGeom>
          <a:noFill/>
        </p:spPr>
      </p:pic>
    </p:spTree>
    <p:extLst>
      <p:ext uri="{BB962C8B-B14F-4D97-AF65-F5344CB8AC3E}">
        <p14:creationId xmlns:p14="http://schemas.microsoft.com/office/powerpoint/2010/main" xmlns="" val="3458934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7558" y="1426043"/>
            <a:ext cx="9662610" cy="2870658"/>
          </a:xfrm>
          <a:prstGeom prst="rect">
            <a:avLst/>
          </a:prstGeom>
          <a:solidFill>
            <a:schemeClr val="accent2">
              <a:lumMod val="20000"/>
              <a:lumOff val="80000"/>
            </a:schemeClr>
          </a:solidFill>
        </p:spPr>
        <p:txBody>
          <a:bodyPr wrap="square">
            <a:spAutoFit/>
          </a:bodyPr>
          <a:lstStyle/>
          <a:p>
            <a:pPr algn="ctr">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Кто </a:t>
            </a:r>
            <a:r>
              <a:rPr lang="ru-RU"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сегодня  </a:t>
            </a:r>
            <a:r>
              <a:rPr lang="ru-RU" sz="36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РЕГУЛИРУЕТ </a:t>
            </a:r>
          </a:p>
          <a:p>
            <a:pPr algn="ctr">
              <a:spcAft>
                <a:spcPts val="800"/>
              </a:spcAft>
            </a:pPr>
            <a:r>
              <a:rPr lang="ru-RU"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Сферу бухучета (ст.22 ФЗ №402)</a:t>
            </a:r>
            <a:endPar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ru-RU"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ГОСУДАРСТВЕННЫЕ                НЕГОСУДАРСТВЕННЫЕ</a:t>
            </a:r>
          </a:p>
          <a:p>
            <a:pPr>
              <a:lnSpc>
                <a:spcPct val="107000"/>
              </a:lnSpc>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ru-RU"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РЕГУЛЯТОРЫ                                 РЕГУЛЯТОРЫ</a:t>
            </a:r>
            <a:endPar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Выгнутая вправо стрелка 3"/>
          <p:cNvSpPr/>
          <p:nvPr/>
        </p:nvSpPr>
        <p:spPr>
          <a:xfrm>
            <a:off x="4993319" y="2679956"/>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5" name="Выгнутая влево стрелка 4"/>
          <p:cNvSpPr/>
          <p:nvPr/>
        </p:nvSpPr>
        <p:spPr>
          <a:xfrm>
            <a:off x="5807981" y="2736087"/>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220162" name="Picture 2" descr="https://static7.depositphotos.com/1227375/740/v/950/depositphotos_7403035-stock-illustration-questions.jpg"/>
          <p:cNvPicPr>
            <a:picLocks noChangeAspect="1" noChangeArrowheads="1"/>
          </p:cNvPicPr>
          <p:nvPr/>
        </p:nvPicPr>
        <p:blipFill>
          <a:blip r:embed="rId3" cstate="print"/>
          <a:srcRect/>
          <a:stretch>
            <a:fillRect/>
          </a:stretch>
        </p:blipFill>
        <p:spPr bwMode="auto">
          <a:xfrm>
            <a:off x="4524699" y="4368108"/>
            <a:ext cx="2416875" cy="2489891"/>
          </a:xfrm>
          <a:prstGeom prst="rect">
            <a:avLst/>
          </a:prstGeom>
          <a:noFill/>
        </p:spPr>
      </p:pic>
    </p:spTree>
    <p:extLst>
      <p:ext uri="{BB962C8B-B14F-4D97-AF65-F5344CB8AC3E}">
        <p14:creationId xmlns:p14="http://schemas.microsoft.com/office/powerpoint/2010/main" xmlns="" val="525899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0754" y="1438340"/>
            <a:ext cx="11721862" cy="5016758"/>
          </a:xfrm>
          <a:prstGeom prst="rect">
            <a:avLst/>
          </a:prstGeom>
          <a:solidFill>
            <a:schemeClr val="accent4">
              <a:lumMod val="20000"/>
              <a:lumOff val="80000"/>
            </a:schemeClr>
          </a:solidFill>
        </p:spPr>
        <p:txBody>
          <a:bodyPr wrap="square">
            <a:spAutoFit/>
          </a:bodyPr>
          <a:lstStyle/>
          <a:p>
            <a:r>
              <a:rPr lang="ru-RU" sz="4000" b="1" dirty="0" smtClean="0">
                <a:solidFill>
                  <a:srgbClr val="333333"/>
                </a:solidFill>
                <a:latin typeface="Monotype Corsiva" pitchFamily="66" charset="0"/>
                <a:cs typeface="Arial" pitchFamily="34" charset="0"/>
              </a:rPr>
              <a:t>ВОПРОС:</a:t>
            </a:r>
          </a:p>
          <a:p>
            <a:r>
              <a:rPr lang="ru-RU" sz="4000" b="1" dirty="0" smtClean="0">
                <a:solidFill>
                  <a:srgbClr val="333333"/>
                </a:solidFill>
                <a:latin typeface="Monotype Corsiva" pitchFamily="66" charset="0"/>
                <a:cs typeface="Arial" pitchFamily="34" charset="0"/>
              </a:rPr>
              <a:t>А кто может разрабатывать ОТРАСЛЕВЫЕ стандарты, если </a:t>
            </a:r>
            <a:r>
              <a:rPr lang="ru-RU" sz="4000" b="1" dirty="0" smtClean="0">
                <a:solidFill>
                  <a:srgbClr val="FF0000"/>
                </a:solidFill>
                <a:latin typeface="Monotype Corsiva" pitchFamily="66" charset="0"/>
                <a:cs typeface="Arial" pitchFamily="34" charset="0"/>
              </a:rPr>
              <a:t>профильные министерства и ведомства не являются</a:t>
            </a:r>
            <a:r>
              <a:rPr lang="ru-RU" sz="4000" b="1" dirty="0" smtClean="0">
                <a:solidFill>
                  <a:srgbClr val="333333"/>
                </a:solidFill>
                <a:latin typeface="Monotype Corsiva" pitchFamily="66" charset="0"/>
                <a:cs typeface="Arial" pitchFamily="34" charset="0"/>
              </a:rPr>
              <a:t>:</a:t>
            </a:r>
          </a:p>
          <a:p>
            <a:pPr marL="571500" indent="-571500">
              <a:buFont typeface="Wingdings" panose="05000000000000000000" pitchFamily="2" charset="2"/>
              <a:buChar char="q"/>
            </a:pPr>
            <a:r>
              <a:rPr lang="ru-RU" sz="4000" b="1" dirty="0" smtClean="0">
                <a:solidFill>
                  <a:srgbClr val="333333"/>
                </a:solidFill>
                <a:latin typeface="Monotype Corsiva" pitchFamily="66" charset="0"/>
                <a:cs typeface="Arial" pitchFamily="34" charset="0"/>
              </a:rPr>
              <a:t> </a:t>
            </a:r>
            <a:r>
              <a:rPr lang="ru-RU" sz="4000" b="1" i="1" dirty="0" smtClean="0">
                <a:solidFill>
                  <a:srgbClr val="333333"/>
                </a:solidFill>
                <a:latin typeface="Times New Roman" pitchFamily="18" charset="0"/>
                <a:cs typeface="Times New Roman" pitchFamily="18" charset="0"/>
              </a:rPr>
              <a:t>ни ГОСУДАРСТВЕННЫМИ регуляторами, </a:t>
            </a:r>
          </a:p>
          <a:p>
            <a:pPr marL="571500" indent="-571500">
              <a:buFont typeface="Wingdings" panose="05000000000000000000" pitchFamily="2" charset="2"/>
              <a:buChar char="q"/>
            </a:pPr>
            <a:r>
              <a:rPr lang="ru-RU" sz="4000" b="1" i="1" dirty="0" smtClean="0">
                <a:solidFill>
                  <a:srgbClr val="333333"/>
                </a:solidFill>
                <a:latin typeface="Times New Roman" pitchFamily="18" charset="0"/>
                <a:cs typeface="Times New Roman" pitchFamily="18" charset="0"/>
              </a:rPr>
              <a:t>ни НКО, которые  могут выступать в качестве НЕГОСУДАРСТВЕННЫХ регуляторов в сфере БУ?</a:t>
            </a:r>
            <a:endParaRPr lang="ru-RU" sz="4000" i="1" dirty="0">
              <a:latin typeface="Times New Roman" pitchFamily="18" charset="0"/>
              <a:cs typeface="Times New Roman" pitchFamily="18" charset="0"/>
            </a:endParaRPr>
          </a:p>
        </p:txBody>
      </p:sp>
    </p:spTree>
    <p:extLst>
      <p:ext uri="{BB962C8B-B14F-4D97-AF65-F5344CB8AC3E}">
        <p14:creationId xmlns:p14="http://schemas.microsoft.com/office/powerpoint/2010/main" xmlns="" val="1739877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5142" y="1675704"/>
            <a:ext cx="8294463" cy="3939540"/>
          </a:xfrm>
          <a:prstGeom prst="rect">
            <a:avLst/>
          </a:prstGeom>
          <a:solidFill>
            <a:schemeClr val="accent6">
              <a:lumMod val="20000"/>
              <a:lumOff val="80000"/>
            </a:schemeClr>
          </a:solidFill>
        </p:spPr>
        <p:txBody>
          <a:bodyPr wrap="square">
            <a:spAutoFit/>
          </a:bodyPr>
          <a:lstStyle/>
          <a:p>
            <a:pPr algn="just"/>
            <a:r>
              <a:rPr lang="ru-RU" sz="2400" b="1" i="1" dirty="0"/>
              <a:t>Статья 30. Особенности применения настоящего Федерального закона</a:t>
            </a:r>
            <a:endParaRPr lang="ru-RU" sz="2400" i="1" dirty="0"/>
          </a:p>
          <a:p>
            <a:pPr algn="just"/>
            <a:r>
              <a:rPr lang="ru-RU" sz="2400" i="1" dirty="0"/>
              <a:t> </a:t>
            </a:r>
            <a:r>
              <a:rPr lang="ru-RU" sz="2200" i="1" dirty="0"/>
              <a:t>1. </a:t>
            </a:r>
            <a:r>
              <a:rPr lang="ru-RU" sz="2200" b="1" i="1" u="sng" dirty="0"/>
              <a:t>До утверждения органами государственного регулирования бухгалтерского учета федеральных </a:t>
            </a:r>
            <a:r>
              <a:rPr lang="ru-RU" sz="2200" i="1" dirty="0"/>
              <a:t>и отраслевых стандартов, предусмотренных настоящим Федеральным </a:t>
            </a:r>
            <a:r>
              <a:rPr lang="ru-RU" sz="2200" i="1" dirty="0">
                <a:hlinkClick r:id="rId2"/>
              </a:rPr>
              <a:t>законом</a:t>
            </a:r>
            <a:r>
              <a:rPr lang="ru-RU" sz="2200" i="1" dirty="0"/>
              <a:t>, применяются </a:t>
            </a:r>
            <a:r>
              <a:rPr lang="ru-RU" sz="2400" b="1" i="1" u="sng" dirty="0" smtClean="0">
                <a:solidFill>
                  <a:srgbClr val="FF0000"/>
                </a:solidFill>
              </a:rPr>
              <a:t>ПРАВИЛА</a:t>
            </a:r>
            <a:r>
              <a:rPr lang="ru-RU" sz="2200" i="1" dirty="0"/>
              <a:t> ведения бухгалтерского учета и </a:t>
            </a:r>
            <a:endParaRPr lang="ru-RU" sz="2200" i="1" dirty="0" smtClean="0"/>
          </a:p>
          <a:p>
            <a:pPr algn="just"/>
            <a:r>
              <a:rPr lang="ru-RU" sz="2200" i="1" dirty="0" smtClean="0"/>
              <a:t>составления              бухгалтерской </a:t>
            </a:r>
            <a:r>
              <a:rPr lang="ru-RU" sz="2200" i="1" dirty="0"/>
              <a:t>отчетности, </a:t>
            </a:r>
            <a:endParaRPr lang="ru-RU" sz="2200" i="1" dirty="0" smtClean="0"/>
          </a:p>
          <a:p>
            <a:pPr algn="just"/>
            <a:r>
              <a:rPr lang="ru-RU" sz="2200" b="1" i="1" dirty="0" smtClean="0">
                <a:solidFill>
                  <a:srgbClr val="FF0000"/>
                </a:solidFill>
              </a:rPr>
              <a:t>утвержденные       уполномоченными   федеральными </a:t>
            </a:r>
            <a:r>
              <a:rPr lang="ru-RU" sz="2200" b="1" i="1" dirty="0">
                <a:solidFill>
                  <a:srgbClr val="FF0000"/>
                </a:solidFill>
              </a:rPr>
              <a:t>органами </a:t>
            </a:r>
            <a:r>
              <a:rPr lang="ru-RU" sz="2200" b="1" i="1" dirty="0" smtClean="0">
                <a:solidFill>
                  <a:srgbClr val="FF0000"/>
                </a:solidFill>
              </a:rPr>
              <a:t>исполнительной      </a:t>
            </a:r>
            <a:r>
              <a:rPr lang="ru-RU" sz="2200" b="1" i="1" dirty="0">
                <a:solidFill>
                  <a:srgbClr val="FF0000"/>
                </a:solidFill>
              </a:rPr>
              <a:t>власти и </a:t>
            </a:r>
            <a:r>
              <a:rPr lang="ru-RU" sz="2200" b="1" i="1" dirty="0" smtClean="0">
                <a:solidFill>
                  <a:srgbClr val="FF0000"/>
                </a:solidFill>
              </a:rPr>
              <a:t>ЦБР</a:t>
            </a:r>
          </a:p>
          <a:p>
            <a:pPr algn="just"/>
            <a:r>
              <a:rPr lang="ru-RU" sz="2200" b="1" i="1" dirty="0" smtClean="0">
                <a:solidFill>
                  <a:srgbClr val="FF0000"/>
                </a:solidFill>
              </a:rPr>
              <a:t>                                 до </a:t>
            </a:r>
            <a:r>
              <a:rPr lang="ru-RU" sz="2200" b="1" i="1" dirty="0">
                <a:solidFill>
                  <a:srgbClr val="FF0000"/>
                </a:solidFill>
              </a:rPr>
              <a:t>дня вступления в силу настоящего Федерального закона. </a:t>
            </a:r>
            <a:endParaRPr lang="ru-RU" sz="2200" b="1" i="1" dirty="0" smtClean="0">
              <a:solidFill>
                <a:srgbClr val="FF0000"/>
              </a:solidFill>
            </a:endParaRPr>
          </a:p>
        </p:txBody>
      </p:sp>
      <p:sp>
        <p:nvSpPr>
          <p:cNvPr id="8" name="Стрелка вниз 7"/>
          <p:cNvSpPr/>
          <p:nvPr/>
        </p:nvSpPr>
        <p:spPr>
          <a:xfrm>
            <a:off x="2667105" y="3820395"/>
            <a:ext cx="320040" cy="10728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75106" name="Picture 2" descr="https://i.pinimg.com/originals/66/cd/dd/66cddd9803421bc5a272883befb71041.jpg"/>
          <p:cNvPicPr>
            <a:picLocks noChangeAspect="1" noChangeArrowheads="1"/>
          </p:cNvPicPr>
          <p:nvPr/>
        </p:nvPicPr>
        <p:blipFill>
          <a:blip r:embed="rId3" cstate="print"/>
          <a:srcRect l="22616" t="3035" r="22338" b="8968"/>
          <a:stretch>
            <a:fillRect/>
          </a:stretch>
        </p:blipFill>
        <p:spPr bwMode="auto">
          <a:xfrm>
            <a:off x="9053384" y="2531256"/>
            <a:ext cx="3138616" cy="4152352"/>
          </a:xfrm>
          <a:prstGeom prst="rect">
            <a:avLst/>
          </a:prstGeom>
          <a:noFill/>
        </p:spPr>
      </p:pic>
    </p:spTree>
    <p:extLst>
      <p:ext uri="{BB962C8B-B14F-4D97-AF65-F5344CB8AC3E}">
        <p14:creationId xmlns:p14="http://schemas.microsoft.com/office/powerpoint/2010/main" xmlns="" val="23509049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47055" y="2481375"/>
            <a:ext cx="10382250" cy="646331"/>
          </a:xfrm>
          <a:prstGeom prst="rect">
            <a:avLst/>
          </a:prstGeom>
        </p:spPr>
        <p:txBody>
          <a:bodyPr wrap="square">
            <a:spAutoFit/>
          </a:bodyPr>
          <a:lstStyle/>
          <a:p>
            <a:pPr algn="ctr" fontAlgn="base"/>
            <a:r>
              <a:rPr lang="ru-RU" b="1" dirty="0">
                <a:solidFill>
                  <a:srgbClr val="494343"/>
                </a:solidFill>
                <a:latin typeface="Verdana" panose="020B0604030504040204" pitchFamily="34" charset="0"/>
              </a:rPr>
              <a:t>Федеральный </a:t>
            </a:r>
            <a:r>
              <a:rPr lang="ru-RU" b="1" dirty="0" smtClean="0">
                <a:solidFill>
                  <a:srgbClr val="494343"/>
                </a:solidFill>
                <a:latin typeface="Verdana" panose="020B0604030504040204" pitchFamily="34" charset="0"/>
              </a:rPr>
              <a:t>закон «О </a:t>
            </a:r>
            <a:r>
              <a:rPr lang="ru-RU" b="1" dirty="0">
                <a:solidFill>
                  <a:srgbClr val="494343"/>
                </a:solidFill>
                <a:latin typeface="Verdana" panose="020B0604030504040204" pitchFamily="34" charset="0"/>
              </a:rPr>
              <a:t>бухгалтерском учёте» №129-ФЗ</a:t>
            </a:r>
          </a:p>
          <a:p>
            <a:pPr fontAlgn="base"/>
            <a:endParaRPr lang="ru-RU" b="0" i="0" dirty="0">
              <a:solidFill>
                <a:srgbClr val="494343"/>
              </a:solidFill>
              <a:effectLst/>
              <a:latin typeface="Verdana" panose="020B0604030504040204" pitchFamily="34" charset="0"/>
            </a:endParaRPr>
          </a:p>
        </p:txBody>
      </p:sp>
      <p:sp>
        <p:nvSpPr>
          <p:cNvPr id="6" name="Прямоугольник 5"/>
          <p:cNvSpPr/>
          <p:nvPr/>
        </p:nvSpPr>
        <p:spPr>
          <a:xfrm>
            <a:off x="1072942" y="3098211"/>
            <a:ext cx="10953750" cy="3570208"/>
          </a:xfrm>
          <a:prstGeom prst="rect">
            <a:avLst/>
          </a:prstGeom>
          <a:solidFill>
            <a:schemeClr val="accent4">
              <a:lumMod val="20000"/>
              <a:lumOff val="80000"/>
            </a:schemeClr>
          </a:solidFill>
        </p:spPr>
        <p:txBody>
          <a:bodyPr wrap="square">
            <a:spAutoFit/>
          </a:bodyPr>
          <a:lstStyle/>
          <a:p>
            <a:pPr fontAlgn="base"/>
            <a:r>
              <a:rPr lang="ru-RU" b="1" dirty="0">
                <a:solidFill>
                  <a:srgbClr val="494343"/>
                </a:solidFill>
                <a:latin typeface="Verdana" panose="020B0604030504040204" pitchFamily="34" charset="0"/>
              </a:rPr>
              <a:t>Статья 5. Регулирование бухгалтерского учёта</a:t>
            </a:r>
          </a:p>
          <a:p>
            <a:pPr algn="just" fontAlgn="base"/>
            <a:r>
              <a:rPr lang="ru-RU" dirty="0" smtClean="0">
                <a:solidFill>
                  <a:srgbClr val="494343"/>
                </a:solidFill>
                <a:latin typeface="Verdana" panose="020B0604030504040204" pitchFamily="34" charset="0"/>
              </a:rPr>
              <a:t>2. Органы</a:t>
            </a:r>
            <a:r>
              <a:rPr lang="ru-RU" dirty="0">
                <a:solidFill>
                  <a:srgbClr val="494343"/>
                </a:solidFill>
                <a:latin typeface="Verdana" panose="020B0604030504040204" pitchFamily="34" charset="0"/>
              </a:rPr>
              <a:t>, которым федеральными законами предоставлено право регулирования бухгалтерского учёта, руководствуясь законодательством Российской Федерации, разрабатывают и утверждают в пределах своей компетенции обязательные для исполнения всеми организациями на территории Российской Федерации:</a:t>
            </a:r>
          </a:p>
          <a:p>
            <a:pPr lvl="1" algn="just" fontAlgn="base"/>
            <a:r>
              <a:rPr lang="ru-RU" dirty="0">
                <a:solidFill>
                  <a:srgbClr val="494343"/>
                </a:solidFill>
                <a:latin typeface="Verdana" panose="020B0604030504040204" pitchFamily="34" charset="0"/>
              </a:rPr>
              <a:t>а) планы счетов бухгалтерского учёта и инструкции по их применению;</a:t>
            </a:r>
          </a:p>
          <a:p>
            <a:pPr lvl="1" algn="just" fontAlgn="base"/>
            <a:r>
              <a:rPr lang="ru-RU" dirty="0" smtClean="0">
                <a:solidFill>
                  <a:srgbClr val="494343"/>
                </a:solidFill>
                <a:latin typeface="Verdana" panose="020B0604030504040204" pitchFamily="34" charset="0"/>
              </a:rPr>
              <a:t>б) </a:t>
            </a:r>
            <a:r>
              <a:rPr lang="ru-RU" b="1" dirty="0" smtClean="0">
                <a:solidFill>
                  <a:srgbClr val="FF0000"/>
                </a:solidFill>
                <a:latin typeface="Verdana" panose="020B0604030504040204" pitchFamily="34" charset="0"/>
              </a:rPr>
              <a:t>ПОЛОЖЕНИЯ (СТАНДАРТЫ) ПО БУХГАЛТЕРСКОМУ УЧЁТУ, УСТАНАВЛИВАЮЩИЕ ПРИНЦИПЫ, </a:t>
            </a:r>
            <a:r>
              <a:rPr lang="ru-RU" sz="2800" b="1" dirty="0" smtClean="0">
                <a:solidFill>
                  <a:srgbClr val="0070C0"/>
                </a:solidFill>
                <a:latin typeface="Verdana" panose="020B0604030504040204" pitchFamily="34" charset="0"/>
              </a:rPr>
              <a:t>ПРАВИЛА</a:t>
            </a:r>
            <a:r>
              <a:rPr lang="ru-RU" b="1" dirty="0" smtClean="0">
                <a:solidFill>
                  <a:srgbClr val="FF0000"/>
                </a:solidFill>
                <a:latin typeface="Verdana" panose="020B0604030504040204" pitchFamily="34" charset="0"/>
              </a:rPr>
              <a:t> И СПОСОБЫ ВЕДЕНИЯ </a:t>
            </a:r>
            <a:r>
              <a:rPr lang="ru-RU" dirty="0" smtClean="0">
                <a:solidFill>
                  <a:srgbClr val="494343"/>
                </a:solidFill>
                <a:latin typeface="Verdana" panose="020B0604030504040204" pitchFamily="34" charset="0"/>
              </a:rPr>
              <a:t>организациями </a:t>
            </a:r>
            <a:r>
              <a:rPr lang="ru-RU" dirty="0">
                <a:solidFill>
                  <a:srgbClr val="494343"/>
                </a:solidFill>
                <a:latin typeface="Verdana" panose="020B0604030504040204" pitchFamily="34" charset="0"/>
              </a:rPr>
              <a:t>учёта хозяйственных операций, составления и представления бухгалтерской отчётности;</a:t>
            </a:r>
          </a:p>
          <a:p>
            <a:pPr lvl="1" algn="just" fontAlgn="base"/>
            <a:r>
              <a:rPr lang="ru-RU" dirty="0">
                <a:solidFill>
                  <a:srgbClr val="494343"/>
                </a:solidFill>
                <a:latin typeface="Verdana" panose="020B0604030504040204" pitchFamily="34" charset="0"/>
              </a:rPr>
              <a:t>в) другие нормативные акты и методические указания по вопросам бухгалтерского учёта</a:t>
            </a:r>
            <a:r>
              <a:rPr lang="ru-RU" dirty="0" smtClean="0">
                <a:solidFill>
                  <a:srgbClr val="494343"/>
                </a:solidFill>
                <a:latin typeface="Verdana" panose="020B0604030504040204" pitchFamily="34" charset="0"/>
              </a:rPr>
              <a:t>;….</a:t>
            </a:r>
            <a:endParaRPr lang="ru-RU" b="0" i="0" dirty="0">
              <a:solidFill>
                <a:srgbClr val="494343"/>
              </a:solidFill>
              <a:effectLst/>
              <a:latin typeface="Verdana" panose="020B0604030504040204" pitchFamily="34" charset="0"/>
            </a:endParaRPr>
          </a:p>
        </p:txBody>
      </p:sp>
      <p:sp>
        <p:nvSpPr>
          <p:cNvPr id="7" name="Прямоугольник 6"/>
          <p:cNvSpPr/>
          <p:nvPr/>
        </p:nvSpPr>
        <p:spPr>
          <a:xfrm>
            <a:off x="862658" y="1275431"/>
            <a:ext cx="10793730" cy="1077218"/>
          </a:xfrm>
          <a:prstGeom prst="rect">
            <a:avLst/>
          </a:prstGeom>
        </p:spPr>
        <p:txBody>
          <a:bodyPr wrap="square">
            <a:spAutoFit/>
          </a:bodyPr>
          <a:lstStyle/>
          <a:p>
            <a:pPr algn="just"/>
            <a:r>
              <a:rPr lang="ru-RU" sz="3200" dirty="0">
                <a:latin typeface="Times New Roman" panose="02020603050405020304" pitchFamily="18" charset="0"/>
              </a:rPr>
              <a:t>До вступления в силу закона 402-ФЗ, </a:t>
            </a:r>
            <a:r>
              <a:rPr lang="ru-RU" sz="3200" b="1" dirty="0">
                <a:solidFill>
                  <a:srgbClr val="F93425"/>
                </a:solidFill>
                <a:latin typeface="Times New Roman" panose="02020603050405020304" pitchFamily="18" charset="0"/>
              </a:rPr>
              <a:t>правила содержались только в ПБУ (ныне – ФСБУ):</a:t>
            </a:r>
          </a:p>
        </p:txBody>
      </p:sp>
    </p:spTree>
    <p:extLst>
      <p:ext uri="{BB962C8B-B14F-4D97-AF65-F5344CB8AC3E}">
        <p14:creationId xmlns:p14="http://schemas.microsoft.com/office/powerpoint/2010/main" xmlns="" val="1203452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490269"/>
            <a:ext cx="7868735" cy="4031873"/>
          </a:xfrm>
          <a:prstGeom prst="rect">
            <a:avLst/>
          </a:prstGeom>
          <a:solidFill>
            <a:schemeClr val="accent4">
              <a:lumMod val="20000"/>
              <a:lumOff val="80000"/>
            </a:schemeClr>
          </a:solidFill>
        </p:spPr>
        <p:txBody>
          <a:bodyPr wrap="square">
            <a:spAutoFit/>
          </a:bodyPr>
          <a:lstStyle/>
          <a:p>
            <a:pPr algn="ctr"/>
            <a:r>
              <a:rPr lang="ru-RU" sz="3200" b="1" dirty="0" smtClean="0">
                <a:solidFill>
                  <a:srgbClr val="FF0000"/>
                </a:solidFill>
              </a:rPr>
              <a:t>В 2017 году «случилась пара незаметных пустячков» :</a:t>
            </a:r>
          </a:p>
          <a:p>
            <a:pPr indent="-571500" algn="just">
              <a:buFont typeface="Wingdings" panose="05000000000000000000" pitchFamily="2" charset="2"/>
              <a:buChar char="q"/>
            </a:pPr>
            <a:r>
              <a:rPr lang="ru-RU" sz="3200" b="1" dirty="0" smtClean="0">
                <a:solidFill>
                  <a:srgbClr val="FF0000"/>
                </a:solidFill>
              </a:rPr>
              <a:t>в соответствии с ФЗ от </a:t>
            </a:r>
            <a:r>
              <a:rPr lang="ru-RU" sz="3200" b="1" dirty="0">
                <a:solidFill>
                  <a:srgbClr val="FF0000"/>
                </a:solidFill>
              </a:rPr>
              <a:t>18.07.2017 </a:t>
            </a:r>
            <a:r>
              <a:rPr lang="ru-RU" sz="3200" b="1" dirty="0" smtClean="0">
                <a:solidFill>
                  <a:srgbClr val="FF0000"/>
                </a:solidFill>
              </a:rPr>
              <a:t>№160 внесены поправки в ст. 30 Закона «О бухгалтерском учете», которые получили обратную силу действия – с 01.01.2013,</a:t>
            </a:r>
          </a:p>
          <a:p>
            <a:pPr indent="-571500" algn="just">
              <a:buFont typeface="Wingdings" panose="05000000000000000000" pitchFamily="2" charset="2"/>
              <a:buChar char="q"/>
            </a:pPr>
            <a:r>
              <a:rPr lang="ru-RU" sz="3200" b="1" dirty="0" smtClean="0">
                <a:solidFill>
                  <a:srgbClr val="FF0000"/>
                </a:solidFill>
              </a:rPr>
              <a:t>внесены новые нормы в ФСБУ 1/2008, вступившие в силу с 01.01.2018</a:t>
            </a:r>
            <a:endParaRPr lang="ru-RU" sz="3200" dirty="0"/>
          </a:p>
        </p:txBody>
      </p:sp>
      <p:pic>
        <p:nvPicPr>
          <p:cNvPr id="77836" name="Picture 12" descr="https://im0-tub-ru.yandex.net/i?id=90d60f416831f084b0ba8d2ad0d0cc15-l&amp;n=13"/>
          <p:cNvPicPr>
            <a:picLocks noChangeAspect="1" noChangeArrowheads="1"/>
          </p:cNvPicPr>
          <p:nvPr/>
        </p:nvPicPr>
        <p:blipFill>
          <a:blip r:embed="rId2" cstate="print"/>
          <a:srcRect/>
          <a:stretch>
            <a:fillRect/>
          </a:stretch>
        </p:blipFill>
        <p:spPr bwMode="auto">
          <a:xfrm>
            <a:off x="7970244" y="1383256"/>
            <a:ext cx="4047983" cy="2579144"/>
          </a:xfrm>
          <a:prstGeom prst="rect">
            <a:avLst/>
          </a:prstGeom>
          <a:noFill/>
        </p:spPr>
      </p:pic>
      <p:sp>
        <p:nvSpPr>
          <p:cNvPr id="124930" name="AutoShape 2" descr="🤔 Думающее лицо смайлик-эмодзи — Значения, Скопиров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4931" name="Picture 3"/>
          <p:cNvPicPr>
            <a:picLocks noChangeAspect="1" noChangeArrowheads="1"/>
          </p:cNvPicPr>
          <p:nvPr/>
        </p:nvPicPr>
        <p:blipFill>
          <a:blip r:embed="rId3" cstate="print"/>
          <a:srcRect/>
          <a:stretch>
            <a:fillRect/>
          </a:stretch>
        </p:blipFill>
        <p:spPr bwMode="auto">
          <a:xfrm>
            <a:off x="8209936" y="4013451"/>
            <a:ext cx="2395690" cy="2325641"/>
          </a:xfrm>
          <a:prstGeom prst="rect">
            <a:avLst/>
          </a:prstGeom>
          <a:noFill/>
          <a:ln w="9525">
            <a:noFill/>
            <a:miter lim="800000"/>
            <a:headEnd/>
            <a:tailEnd/>
          </a:ln>
          <a:effectLst/>
        </p:spPr>
      </p:pic>
    </p:spTree>
    <p:extLst>
      <p:ext uri="{BB962C8B-B14F-4D97-AF65-F5344CB8AC3E}">
        <p14:creationId xmlns:p14="http://schemas.microsoft.com/office/powerpoint/2010/main" xmlns="" val="3426675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58279" y="1303058"/>
            <a:ext cx="10915966" cy="1384995"/>
          </a:xfrm>
          <a:prstGeom prst="rect">
            <a:avLst/>
          </a:prstGeom>
        </p:spPr>
        <p:txBody>
          <a:bodyPr wrap="square">
            <a:spAutoFit/>
          </a:bodyPr>
          <a:lstStyle/>
          <a:p>
            <a:r>
              <a:rPr lang="ru-RU" sz="2800" b="1" dirty="0">
                <a:solidFill>
                  <a:srgbClr val="FF0000"/>
                </a:solidFill>
                <a:latin typeface="Arial" panose="020B0604020202020204" pitchFamily="34" charset="0"/>
              </a:rPr>
              <a:t>Федеральный закон "О внесении изменений в Федеральный закон </a:t>
            </a:r>
            <a:r>
              <a:rPr lang="ru-RU" sz="2800" b="1" dirty="0" smtClean="0">
                <a:solidFill>
                  <a:srgbClr val="FF0000"/>
                </a:solidFill>
                <a:latin typeface="Arial" panose="020B0604020202020204" pitchFamily="34" charset="0"/>
              </a:rPr>
              <a:t>«О </a:t>
            </a:r>
            <a:r>
              <a:rPr lang="ru-RU" sz="2800" b="1" dirty="0">
                <a:solidFill>
                  <a:srgbClr val="FF0000"/>
                </a:solidFill>
                <a:latin typeface="Arial" panose="020B0604020202020204" pitchFamily="34" charset="0"/>
              </a:rPr>
              <a:t>бухгалтерском </a:t>
            </a:r>
            <a:r>
              <a:rPr lang="ru-RU" sz="2800" b="1" dirty="0" smtClean="0">
                <a:solidFill>
                  <a:srgbClr val="FF0000"/>
                </a:solidFill>
                <a:latin typeface="Arial" panose="020B0604020202020204" pitchFamily="34" charset="0"/>
              </a:rPr>
              <a:t>учете»» </a:t>
            </a:r>
            <a:r>
              <a:rPr lang="ru-RU" sz="2800" b="1" dirty="0">
                <a:solidFill>
                  <a:srgbClr val="FF0000"/>
                </a:solidFill>
                <a:latin typeface="Arial" panose="020B0604020202020204" pitchFamily="34" charset="0"/>
              </a:rPr>
              <a:t>от 18.07.2017 N 160-ФЗ</a:t>
            </a:r>
          </a:p>
        </p:txBody>
      </p:sp>
      <p:sp>
        <p:nvSpPr>
          <p:cNvPr id="4" name="Прямоугольник 3"/>
          <p:cNvSpPr/>
          <p:nvPr/>
        </p:nvSpPr>
        <p:spPr>
          <a:xfrm>
            <a:off x="566369" y="2706572"/>
            <a:ext cx="10929016" cy="3939540"/>
          </a:xfrm>
          <a:prstGeom prst="rect">
            <a:avLst/>
          </a:prstGeom>
          <a:solidFill>
            <a:schemeClr val="accent3">
              <a:lumMod val="20000"/>
              <a:lumOff val="80000"/>
            </a:schemeClr>
          </a:solidFill>
        </p:spPr>
        <p:txBody>
          <a:bodyPr wrap="square">
            <a:spAutoFit/>
          </a:bodyPr>
          <a:lstStyle/>
          <a:p>
            <a:pPr indent="342900" algn="just"/>
            <a:r>
              <a:rPr lang="ru-RU" b="1" i="1" dirty="0">
                <a:latin typeface="Arial" panose="020B0604020202020204" pitchFamily="34" charset="0"/>
              </a:rPr>
              <a:t>Статья 1</a:t>
            </a:r>
            <a:endParaRPr lang="ru-RU" i="1" dirty="0">
              <a:latin typeface="Verdana" panose="020B0604030504040204" pitchFamily="34" charset="0"/>
            </a:endParaRPr>
          </a:p>
          <a:p>
            <a:pPr indent="342900" algn="just"/>
            <a:r>
              <a:rPr lang="ru-RU" i="1" dirty="0">
                <a:latin typeface="Verdana" panose="020B0604030504040204" pitchFamily="34" charset="0"/>
              </a:rPr>
              <a:t> Внести в Федеральный закон от 6 декабря 2011 года N 402-ФЗ "О бухгалтерском учете" следующие изменения:</a:t>
            </a:r>
          </a:p>
          <a:p>
            <a:pPr indent="342900" algn="just"/>
            <a:r>
              <a:rPr lang="ru-RU" i="1" dirty="0" smtClean="0">
                <a:latin typeface="Verdana" panose="020B0604030504040204" pitchFamily="34" charset="0"/>
              </a:rPr>
              <a:t>….</a:t>
            </a:r>
            <a:endParaRPr lang="ru-RU" i="1" dirty="0">
              <a:latin typeface="Verdana" panose="020B0604030504040204" pitchFamily="34" charset="0"/>
            </a:endParaRPr>
          </a:p>
          <a:p>
            <a:pPr indent="342900" algn="just"/>
            <a:r>
              <a:rPr lang="ru-RU" i="1" dirty="0">
                <a:latin typeface="Verdana" panose="020B0604030504040204" pitchFamily="34" charset="0"/>
              </a:rPr>
              <a:t>3) статью 30 дополнить частью 1.1 следующего содержания:</a:t>
            </a:r>
          </a:p>
          <a:p>
            <a:pPr indent="342900" algn="just"/>
            <a:r>
              <a:rPr lang="ru-RU" sz="3200" i="1" dirty="0">
                <a:latin typeface="Verdana" panose="020B0604030504040204" pitchFamily="34" charset="0"/>
              </a:rPr>
              <a:t>"1.1. ПБУ, утвержденные </a:t>
            </a:r>
            <a:r>
              <a:rPr lang="ru-RU" sz="3200" i="1" dirty="0" smtClean="0">
                <a:latin typeface="Verdana" panose="020B0604030504040204" pitchFamily="34" charset="0"/>
              </a:rPr>
              <a:t>МФ РФ в </a:t>
            </a:r>
            <a:r>
              <a:rPr lang="ru-RU" sz="3200" i="1" dirty="0">
                <a:latin typeface="Verdana" panose="020B0604030504040204" pitchFamily="34" charset="0"/>
              </a:rPr>
              <a:t>период </a:t>
            </a:r>
            <a:r>
              <a:rPr lang="ru-RU" sz="3200" b="1" i="1" dirty="0">
                <a:solidFill>
                  <a:srgbClr val="FF0000"/>
                </a:solidFill>
                <a:latin typeface="Verdana" panose="020B0604030504040204" pitchFamily="34" charset="0"/>
              </a:rPr>
              <a:t>с 1 октября 1998 года до дня вступления в силу настоящего Федерального </a:t>
            </a:r>
            <a:r>
              <a:rPr lang="ru-RU" sz="3200" b="1" i="1" dirty="0" smtClean="0">
                <a:solidFill>
                  <a:srgbClr val="FF0000"/>
                </a:solidFill>
                <a:latin typeface="Verdana" panose="020B0604030504040204" pitchFamily="34" charset="0"/>
              </a:rPr>
              <a:t>закона</a:t>
            </a:r>
            <a:r>
              <a:rPr lang="ru-RU" sz="3200" i="1" dirty="0" smtClean="0">
                <a:latin typeface="Verdana" panose="020B0604030504040204" pitchFamily="34" charset="0"/>
              </a:rPr>
              <a:t>, </a:t>
            </a:r>
            <a:r>
              <a:rPr lang="ru-RU" sz="3200" i="1" dirty="0" err="1" smtClean="0">
                <a:latin typeface="Verdana" panose="020B0604030504040204" pitchFamily="34" charset="0"/>
              </a:rPr>
              <a:t>признают-ся</a:t>
            </a:r>
            <a:r>
              <a:rPr lang="ru-RU" sz="3200" i="1" dirty="0" smtClean="0">
                <a:latin typeface="Verdana" panose="020B0604030504040204" pitchFamily="34" charset="0"/>
              </a:rPr>
              <a:t> </a:t>
            </a:r>
            <a:r>
              <a:rPr lang="ru-RU" sz="3200" i="1" dirty="0">
                <a:latin typeface="Verdana" panose="020B0604030504040204" pitchFamily="34" charset="0"/>
              </a:rPr>
              <a:t>для целей настоящего Федерального закона </a:t>
            </a:r>
            <a:r>
              <a:rPr lang="ru-RU" sz="3200" b="1" i="1" dirty="0">
                <a:solidFill>
                  <a:srgbClr val="FF0000"/>
                </a:solidFill>
                <a:latin typeface="Verdana" panose="020B0604030504040204" pitchFamily="34" charset="0"/>
              </a:rPr>
              <a:t>федеральными стандартами.</a:t>
            </a:r>
            <a:r>
              <a:rPr lang="ru-RU" sz="3200" i="1" dirty="0">
                <a:latin typeface="Verdana" panose="020B0604030504040204" pitchFamily="34" charset="0"/>
              </a:rPr>
              <a:t> </a:t>
            </a:r>
            <a:r>
              <a:rPr lang="ru-RU" sz="3200" i="1" dirty="0" smtClean="0">
                <a:latin typeface="Verdana" panose="020B0604030504040204" pitchFamily="34" charset="0"/>
              </a:rPr>
              <a:t>…</a:t>
            </a:r>
            <a:endParaRPr lang="ru-RU" sz="3200" i="1" dirty="0">
              <a:latin typeface="Verdana" panose="020B0604030504040204" pitchFamily="34" charset="0"/>
            </a:endParaRPr>
          </a:p>
        </p:txBody>
      </p:sp>
      <p:sp>
        <p:nvSpPr>
          <p:cNvPr id="5" name="Вертикальный свиток 4"/>
          <p:cNvSpPr/>
          <p:nvPr/>
        </p:nvSpPr>
        <p:spPr>
          <a:xfrm>
            <a:off x="123179" y="2558504"/>
            <a:ext cx="750099" cy="714380"/>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xmlns="" val="1928644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6363" y="1296822"/>
            <a:ext cx="11596528" cy="2677656"/>
          </a:xfrm>
          <a:prstGeom prst="rect">
            <a:avLst/>
          </a:prstGeom>
          <a:solidFill>
            <a:schemeClr val="accent3">
              <a:lumMod val="20000"/>
              <a:lumOff val="80000"/>
            </a:schemeClr>
          </a:solidFill>
        </p:spPr>
        <p:txBody>
          <a:bodyPr wrap="square">
            <a:spAutoFit/>
          </a:bodyPr>
          <a:lstStyle/>
          <a:p>
            <a:pPr indent="342900" algn="just"/>
            <a:r>
              <a:rPr lang="ru-RU" sz="2400" b="1" i="1" dirty="0">
                <a:latin typeface="Times New Roman" pitchFamily="18" charset="0"/>
                <a:cs typeface="Times New Roman" pitchFamily="18" charset="0"/>
              </a:rPr>
              <a:t>Статья 1</a:t>
            </a:r>
            <a:endParaRPr lang="ru-RU" sz="2400" i="1" dirty="0">
              <a:latin typeface="Times New Roman" pitchFamily="18" charset="0"/>
              <a:cs typeface="Times New Roman" pitchFamily="18" charset="0"/>
            </a:endParaRPr>
          </a:p>
          <a:p>
            <a:pPr indent="342900" algn="just"/>
            <a:r>
              <a:rPr lang="ru-RU" sz="2400" i="1" dirty="0">
                <a:latin typeface="Times New Roman" pitchFamily="18" charset="0"/>
                <a:cs typeface="Times New Roman" pitchFamily="18" charset="0"/>
              </a:rPr>
              <a:t> Внести в Федеральный закон от 6 декабря 2011 года N 402-ФЗ "О бухгалтерском учете" следующие изменения:</a:t>
            </a:r>
          </a:p>
          <a:p>
            <a:pPr indent="342900" algn="just"/>
            <a:r>
              <a:rPr lang="ru-RU" sz="2400" i="1" dirty="0" smtClean="0">
                <a:latin typeface="Times New Roman" pitchFamily="18" charset="0"/>
                <a:cs typeface="Times New Roman" pitchFamily="18" charset="0"/>
              </a:rPr>
              <a:t>3</a:t>
            </a:r>
            <a:r>
              <a:rPr lang="ru-RU" sz="2400" i="1" dirty="0">
                <a:latin typeface="Times New Roman" pitchFamily="18" charset="0"/>
                <a:cs typeface="Times New Roman" pitchFamily="18" charset="0"/>
              </a:rPr>
              <a:t>) статью 30 дополнить частью 1.1 следующего содержания:</a:t>
            </a:r>
          </a:p>
          <a:p>
            <a:pPr indent="342900" algn="just"/>
            <a:r>
              <a:rPr lang="ru-RU" sz="2400" i="1" dirty="0">
                <a:latin typeface="Times New Roman" pitchFamily="18" charset="0"/>
                <a:cs typeface="Times New Roman" pitchFamily="18" charset="0"/>
              </a:rPr>
              <a:t>"1.1. </a:t>
            </a:r>
            <a:r>
              <a:rPr lang="ru-RU" sz="2400" i="1" dirty="0" smtClean="0">
                <a:latin typeface="Times New Roman" pitchFamily="18" charset="0"/>
                <a:cs typeface="Times New Roman" pitchFamily="18" charset="0"/>
              </a:rPr>
              <a:t> </a:t>
            </a:r>
            <a:r>
              <a:rPr lang="ru-RU" sz="2400" b="1" i="1" dirty="0" smtClean="0">
                <a:solidFill>
                  <a:srgbClr val="FF0000"/>
                </a:solidFill>
                <a:latin typeface="Times New Roman" pitchFamily="18" charset="0"/>
                <a:cs typeface="Times New Roman" pitchFamily="18" charset="0"/>
              </a:rPr>
              <a:t>ПБУ</a:t>
            </a:r>
            <a:r>
              <a:rPr lang="ru-RU" sz="2400" b="1" i="1" dirty="0">
                <a:solidFill>
                  <a:srgbClr val="FF0000"/>
                </a:solidFill>
                <a:latin typeface="Times New Roman" pitchFamily="18" charset="0"/>
                <a:cs typeface="Times New Roman" pitchFamily="18" charset="0"/>
              </a:rPr>
              <a:t>, </a:t>
            </a:r>
            <a:r>
              <a:rPr lang="ru-RU" sz="2400" i="1" dirty="0">
                <a:latin typeface="Times New Roman" pitchFamily="18" charset="0"/>
                <a:cs typeface="Times New Roman" pitchFamily="18" charset="0"/>
              </a:rPr>
              <a:t>утвержденные </a:t>
            </a:r>
            <a:r>
              <a:rPr lang="ru-RU" sz="2400" i="1" dirty="0" smtClean="0">
                <a:latin typeface="Times New Roman" pitchFamily="18" charset="0"/>
                <a:cs typeface="Times New Roman" pitchFamily="18" charset="0"/>
              </a:rPr>
              <a:t>МФ РФ в </a:t>
            </a:r>
            <a:r>
              <a:rPr lang="ru-RU" sz="2400" i="1" dirty="0">
                <a:latin typeface="Times New Roman" pitchFamily="18" charset="0"/>
                <a:cs typeface="Times New Roman" pitchFamily="18" charset="0"/>
              </a:rPr>
              <a:t>период </a:t>
            </a:r>
            <a:r>
              <a:rPr lang="ru-RU" sz="2400" b="1" i="1" dirty="0">
                <a:solidFill>
                  <a:srgbClr val="FF0000"/>
                </a:solidFill>
                <a:latin typeface="Times New Roman" pitchFamily="18" charset="0"/>
                <a:cs typeface="Times New Roman" pitchFamily="18" charset="0"/>
              </a:rPr>
              <a:t>с 1 октября 1998 года до дня вступления </a:t>
            </a:r>
            <a:r>
              <a:rPr lang="ru-RU" sz="2400" b="1" i="1" dirty="0" smtClean="0">
                <a:solidFill>
                  <a:srgbClr val="FF0000"/>
                </a:solidFill>
                <a:latin typeface="Times New Roman" pitchFamily="18" charset="0"/>
                <a:cs typeface="Times New Roman" pitchFamily="18" charset="0"/>
              </a:rPr>
              <a:t>   в </a:t>
            </a:r>
            <a:r>
              <a:rPr lang="ru-RU" sz="2400" b="1" i="1" dirty="0">
                <a:solidFill>
                  <a:srgbClr val="FF0000"/>
                </a:solidFill>
                <a:latin typeface="Times New Roman" pitchFamily="18" charset="0"/>
                <a:cs typeface="Times New Roman" pitchFamily="18" charset="0"/>
              </a:rPr>
              <a:t>силу настоящего </a:t>
            </a:r>
            <a:r>
              <a:rPr lang="ru-RU" sz="2400" b="1" i="1" dirty="0" smtClean="0">
                <a:solidFill>
                  <a:srgbClr val="FF0000"/>
                </a:solidFill>
                <a:latin typeface="Times New Roman" pitchFamily="18" charset="0"/>
                <a:cs typeface="Times New Roman" pitchFamily="18" charset="0"/>
              </a:rPr>
              <a:t>   Федерального закона</a:t>
            </a:r>
            <a:r>
              <a:rPr lang="ru-RU" sz="2400" i="1" dirty="0" smtClean="0">
                <a:latin typeface="Times New Roman" pitchFamily="18" charset="0"/>
                <a:cs typeface="Times New Roman" pitchFamily="18" charset="0"/>
              </a:rPr>
              <a:t>,     признаются </a:t>
            </a:r>
            <a:r>
              <a:rPr lang="ru-RU" sz="2400" i="1" dirty="0">
                <a:latin typeface="Times New Roman" pitchFamily="18" charset="0"/>
                <a:cs typeface="Times New Roman" pitchFamily="18" charset="0"/>
              </a:rPr>
              <a:t>для целей настоящего </a:t>
            </a:r>
            <a:r>
              <a:rPr lang="ru-RU" sz="2400" i="1" dirty="0" smtClean="0">
                <a:latin typeface="Times New Roman" pitchFamily="18" charset="0"/>
                <a:cs typeface="Times New Roman" pitchFamily="18" charset="0"/>
              </a:rPr>
              <a:t>   Федерального </a:t>
            </a:r>
            <a:r>
              <a:rPr lang="ru-RU" sz="2400" i="1" dirty="0">
                <a:latin typeface="Times New Roman" pitchFamily="18" charset="0"/>
                <a:cs typeface="Times New Roman" pitchFamily="18" charset="0"/>
              </a:rPr>
              <a:t>закона </a:t>
            </a:r>
            <a:r>
              <a:rPr lang="ru-RU" sz="2400" i="1" dirty="0" smtClean="0">
                <a:latin typeface="Times New Roman" pitchFamily="18" charset="0"/>
                <a:cs typeface="Times New Roman" pitchFamily="18" charset="0"/>
              </a:rPr>
              <a:t>     </a:t>
            </a:r>
            <a:r>
              <a:rPr lang="ru-RU" sz="2400" b="1" i="1" dirty="0" smtClean="0">
                <a:solidFill>
                  <a:srgbClr val="FF0000"/>
                </a:solidFill>
                <a:latin typeface="Times New Roman" pitchFamily="18" charset="0"/>
                <a:cs typeface="Times New Roman" pitchFamily="18" charset="0"/>
              </a:rPr>
              <a:t>федеральными                   стандартами</a:t>
            </a:r>
            <a:r>
              <a:rPr lang="ru-RU" sz="2400" b="1" i="1" dirty="0">
                <a:solidFill>
                  <a:srgbClr val="FF0000"/>
                </a:solidFill>
                <a:latin typeface="Times New Roman" pitchFamily="18" charset="0"/>
                <a:cs typeface="Times New Roman" pitchFamily="18" charset="0"/>
              </a:rPr>
              <a:t>.</a:t>
            </a:r>
            <a:r>
              <a:rPr lang="ru-RU" sz="2400" i="1" dirty="0">
                <a:latin typeface="Times New Roman" pitchFamily="18" charset="0"/>
                <a:cs typeface="Times New Roman" pitchFamily="18" charset="0"/>
              </a:rPr>
              <a:t> </a:t>
            </a:r>
            <a:r>
              <a:rPr lang="ru-RU" sz="2400" i="1" dirty="0" smtClean="0">
                <a:latin typeface="Times New Roman" pitchFamily="18" charset="0"/>
                <a:cs typeface="Times New Roman" pitchFamily="18" charset="0"/>
              </a:rPr>
              <a:t>…</a:t>
            </a:r>
            <a:endParaRPr lang="ru-RU" sz="2400" i="1" dirty="0">
              <a:latin typeface="Times New Roman" pitchFamily="18" charset="0"/>
              <a:cs typeface="Times New Roman" pitchFamily="18" charset="0"/>
            </a:endParaRPr>
          </a:p>
        </p:txBody>
      </p:sp>
      <p:sp>
        <p:nvSpPr>
          <p:cNvPr id="8" name="Прямоугольник 7"/>
          <p:cNvSpPr/>
          <p:nvPr/>
        </p:nvSpPr>
        <p:spPr>
          <a:xfrm>
            <a:off x="318977" y="5921825"/>
            <a:ext cx="11504428" cy="523220"/>
          </a:xfrm>
          <a:prstGeom prst="rect">
            <a:avLst/>
          </a:prstGeom>
        </p:spPr>
        <p:txBody>
          <a:bodyPr wrap="square">
            <a:spAutoFit/>
          </a:bodyPr>
          <a:lstStyle/>
          <a:p>
            <a:pPr algn="ctr"/>
            <a:r>
              <a:rPr lang="ru-RU" sz="2800" b="1" dirty="0" smtClean="0">
                <a:solidFill>
                  <a:srgbClr val="FF0000"/>
                </a:solidFill>
              </a:rPr>
              <a:t>не являются </a:t>
            </a:r>
            <a:r>
              <a:rPr lang="ru-RU" sz="2800" b="1" dirty="0" smtClean="0">
                <a:solidFill>
                  <a:srgbClr val="FF0000"/>
                </a:solidFill>
              </a:rPr>
              <a:t>федеральными стандартами </a:t>
            </a:r>
            <a:r>
              <a:rPr lang="ru-RU" sz="2800" b="1" dirty="0" smtClean="0">
                <a:solidFill>
                  <a:srgbClr val="FF0000"/>
                </a:solidFill>
              </a:rPr>
              <a:t>в области регулирования БУ</a:t>
            </a:r>
          </a:p>
        </p:txBody>
      </p:sp>
      <p:sp>
        <p:nvSpPr>
          <p:cNvPr id="9" name="Прямоугольник 8"/>
          <p:cNvSpPr/>
          <p:nvPr/>
        </p:nvSpPr>
        <p:spPr>
          <a:xfrm>
            <a:off x="843608" y="4082142"/>
            <a:ext cx="3561243" cy="1569660"/>
          </a:xfrm>
          <a:prstGeom prst="rect">
            <a:avLst/>
          </a:prstGeom>
          <a:solidFill>
            <a:schemeClr val="accent5">
              <a:lumMod val="20000"/>
              <a:lumOff val="80000"/>
            </a:schemeClr>
          </a:solidFill>
        </p:spPr>
        <p:txBody>
          <a:bodyPr wrap="square">
            <a:spAutoFit/>
          </a:bodyPr>
          <a:lstStyle/>
          <a:p>
            <a:pPr marL="342900" lvl="0" indent="-342900" algn="just">
              <a:buFont typeface="Wingdings" pitchFamily="2" charset="2"/>
              <a:buChar char="q"/>
            </a:pPr>
            <a:r>
              <a:rPr lang="ru-RU" sz="2400" b="1" dirty="0" smtClean="0">
                <a:solidFill>
                  <a:srgbClr val="FF0000"/>
                </a:solidFill>
                <a:latin typeface="Times New Roman" pitchFamily="18" charset="0"/>
                <a:cs typeface="Times New Roman" pitchFamily="18" charset="0"/>
              </a:rPr>
              <a:t>Все документы, которые не являются федеральными стандартами</a:t>
            </a:r>
            <a:endParaRPr lang="ru-RU" sz="2400" b="1" dirty="0">
              <a:solidFill>
                <a:srgbClr val="FF0000"/>
              </a:solidFill>
              <a:latin typeface="Times New Roman" pitchFamily="18" charset="0"/>
              <a:cs typeface="Times New Roman" pitchFamily="18" charset="0"/>
            </a:endParaRPr>
          </a:p>
        </p:txBody>
      </p:sp>
      <p:sp>
        <p:nvSpPr>
          <p:cNvPr id="10" name="Прямоугольник 9"/>
          <p:cNvSpPr/>
          <p:nvPr/>
        </p:nvSpPr>
        <p:spPr>
          <a:xfrm>
            <a:off x="4547124" y="4056710"/>
            <a:ext cx="2734056" cy="1569660"/>
          </a:xfrm>
          <a:prstGeom prst="rect">
            <a:avLst/>
          </a:prstGeom>
          <a:solidFill>
            <a:schemeClr val="tx2">
              <a:lumMod val="20000"/>
              <a:lumOff val="80000"/>
            </a:schemeClr>
          </a:solidFill>
        </p:spPr>
        <p:txBody>
          <a:bodyPr wrap="square">
            <a:spAutoFit/>
          </a:bodyPr>
          <a:lstStyle/>
          <a:p>
            <a:pPr>
              <a:buFont typeface="Wingdings" pitchFamily="2" charset="2"/>
              <a:buChar char="q"/>
            </a:pPr>
            <a:r>
              <a:rPr lang="ru-RU" sz="2400" b="1" dirty="0" smtClean="0">
                <a:solidFill>
                  <a:srgbClr val="FF0000"/>
                </a:solidFill>
              </a:rPr>
              <a:t>Все документы, которые были изданы не Минфином</a:t>
            </a:r>
            <a:endParaRPr lang="ru-RU" sz="2400" dirty="0"/>
          </a:p>
        </p:txBody>
      </p:sp>
      <p:sp>
        <p:nvSpPr>
          <p:cNvPr id="11" name="Прямоугольник 10"/>
          <p:cNvSpPr/>
          <p:nvPr/>
        </p:nvSpPr>
        <p:spPr>
          <a:xfrm>
            <a:off x="7438685" y="4083700"/>
            <a:ext cx="3111328" cy="1200329"/>
          </a:xfrm>
          <a:prstGeom prst="rect">
            <a:avLst/>
          </a:prstGeom>
          <a:solidFill>
            <a:schemeClr val="accent4">
              <a:lumMod val="20000"/>
              <a:lumOff val="80000"/>
            </a:schemeClr>
          </a:solidFill>
        </p:spPr>
        <p:txBody>
          <a:bodyPr wrap="square">
            <a:spAutoFit/>
          </a:bodyPr>
          <a:lstStyle/>
          <a:p>
            <a:pPr>
              <a:buFont typeface="Wingdings" pitchFamily="2" charset="2"/>
              <a:buChar char="q"/>
            </a:pPr>
            <a:r>
              <a:rPr lang="ru-RU" sz="2400" b="1" dirty="0" smtClean="0">
                <a:solidFill>
                  <a:srgbClr val="FF0000"/>
                </a:solidFill>
              </a:rPr>
              <a:t>Все документы, принятые до 01.10.1998 г.</a:t>
            </a:r>
            <a:endParaRPr lang="ru-RU" sz="2400" dirty="0"/>
          </a:p>
        </p:txBody>
      </p:sp>
      <p:sp>
        <p:nvSpPr>
          <p:cNvPr id="12" name="Стрелка вниз 11"/>
          <p:cNvSpPr/>
          <p:nvPr/>
        </p:nvSpPr>
        <p:spPr>
          <a:xfrm>
            <a:off x="2041668" y="3197647"/>
            <a:ext cx="28346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5088587" y="3164414"/>
            <a:ext cx="28346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8392324" y="3134229"/>
            <a:ext cx="28346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авая фигурная скобка 14"/>
          <p:cNvSpPr/>
          <p:nvPr/>
        </p:nvSpPr>
        <p:spPr>
          <a:xfrm rot="5400000">
            <a:off x="5430699" y="1024227"/>
            <a:ext cx="521208" cy="965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n w="76200">
                <a:solidFill>
                  <a:srgbClr val="0070C0"/>
                </a:solidFill>
              </a:ln>
            </a:endParaRPr>
          </a:p>
        </p:txBody>
      </p:sp>
    </p:spTree>
    <p:extLst>
      <p:ext uri="{BB962C8B-B14F-4D97-AF65-F5344CB8AC3E}">
        <p14:creationId xmlns:p14="http://schemas.microsoft.com/office/powerpoint/2010/main" xmlns="" val="192864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9054" y="1517839"/>
            <a:ext cx="6563253" cy="4893647"/>
          </a:xfrm>
          <a:prstGeom prst="rect">
            <a:avLst/>
          </a:prstGeom>
          <a:solidFill>
            <a:schemeClr val="accent6">
              <a:lumMod val="20000"/>
              <a:lumOff val="80000"/>
            </a:schemeClr>
          </a:solidFill>
        </p:spPr>
        <p:txBody>
          <a:bodyPr wrap="square">
            <a:spAutoFit/>
          </a:bodyPr>
          <a:lstStyle/>
          <a:p>
            <a:pPr algn="just"/>
            <a:r>
              <a:rPr lang="ru-RU" sz="2400" dirty="0" smtClean="0"/>
              <a:t>Самые яркие примеры, </a:t>
            </a:r>
            <a:endParaRPr lang="ru-RU" sz="2400" dirty="0"/>
          </a:p>
          <a:p>
            <a:pPr marL="457200" indent="-457200" algn="just">
              <a:buFont typeface="Wingdings" panose="05000000000000000000" pitchFamily="2" charset="2"/>
              <a:buChar char="q"/>
            </a:pPr>
            <a:r>
              <a:rPr lang="ru-RU" sz="2400" b="1" i="1" dirty="0">
                <a:solidFill>
                  <a:srgbClr val="FF0000"/>
                </a:solidFill>
              </a:rPr>
              <a:t>Приказ</a:t>
            </a:r>
            <a:r>
              <a:rPr lang="ru-RU" sz="2400" i="1" dirty="0"/>
              <a:t> МФ от </a:t>
            </a:r>
            <a:r>
              <a:rPr lang="ru-RU" sz="2400" b="1" i="1" dirty="0">
                <a:solidFill>
                  <a:srgbClr val="FF0000"/>
                </a:solidFill>
              </a:rPr>
              <a:t>17.02.1997</a:t>
            </a:r>
            <a:r>
              <a:rPr lang="ru-RU" sz="2400" i="1" dirty="0"/>
              <a:t> N 15 «УКАЗАНИЯ ОБ ОТРАЖЕНИИ В БУХГАЛТЕРСКОМ УЧЕТЕ ОПЕРАЦИЙ ПО ДОГОВОРУ ЛИЗИНГА», сегодня он не является документом, регулирующим бухгалтерский </a:t>
            </a:r>
            <a:r>
              <a:rPr lang="ru-RU" sz="2400" i="1" dirty="0" smtClean="0"/>
              <a:t>учет,</a:t>
            </a:r>
          </a:p>
          <a:p>
            <a:pPr marL="457200" indent="-457200" algn="just">
              <a:buFont typeface="Wingdings" panose="05000000000000000000" pitchFamily="2" charset="2"/>
              <a:buChar char="q"/>
            </a:pPr>
            <a:r>
              <a:rPr lang="ru-RU" sz="2400" b="1" i="1" dirty="0">
                <a:solidFill>
                  <a:srgbClr val="FF0000"/>
                </a:solidFill>
              </a:rPr>
              <a:t>Приказ </a:t>
            </a:r>
            <a:r>
              <a:rPr lang="ru-RU" sz="2400" i="1" dirty="0"/>
              <a:t>МФ РФ  от </a:t>
            </a:r>
            <a:r>
              <a:rPr lang="ru-RU" sz="2400" b="1" i="1" dirty="0">
                <a:solidFill>
                  <a:srgbClr val="FF0000"/>
                </a:solidFill>
              </a:rPr>
              <a:t>13.06.1995 N 49 </a:t>
            </a:r>
            <a:r>
              <a:rPr lang="ru-RU" sz="2400" i="1" dirty="0"/>
              <a:t>(ред. от 08.11.2010) "Об утверждении Методических указаний по инвентаризации имущества и финансовых </a:t>
            </a:r>
            <a:r>
              <a:rPr lang="ru-RU" sz="2400" i="1" dirty="0" smtClean="0"/>
              <a:t>обязательств« (в части  норм о признании в качестве АКТИВОВ имущества, выявленного при инвентаризации).</a:t>
            </a:r>
            <a:endParaRPr lang="ru-RU" sz="2400" dirty="0"/>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82046" y="1531088"/>
            <a:ext cx="4862624" cy="4862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800555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11348"/>
            <a:ext cx="6665101" cy="4832092"/>
          </a:xfrm>
          <a:prstGeom prst="rect">
            <a:avLst/>
          </a:prstGeom>
          <a:solidFill>
            <a:schemeClr val="accent4">
              <a:lumMod val="20000"/>
              <a:lumOff val="80000"/>
            </a:schemeClr>
          </a:solidFill>
        </p:spPr>
        <p:txBody>
          <a:bodyPr wrap="square">
            <a:spAutoFit/>
          </a:bodyPr>
          <a:lstStyle/>
          <a:p>
            <a:pPr algn="just"/>
            <a:r>
              <a:rPr lang="ru-RU" sz="2800" dirty="0" smtClean="0">
                <a:latin typeface="Times New Roman" panose="02020603050405020304" pitchFamily="18" charset="0"/>
              </a:rPr>
              <a:t>Проблема </a:t>
            </a:r>
            <a:r>
              <a:rPr lang="ru-RU" sz="2800" dirty="0">
                <a:latin typeface="Times New Roman" panose="02020603050405020304" pitchFamily="18" charset="0"/>
              </a:rPr>
              <a:t>возможности применения иных РЕГУЛИРУЮЩИХ ДОКУМЕНТОВ, не </a:t>
            </a:r>
            <a:r>
              <a:rPr lang="ru-RU" sz="2800" dirty="0" smtClean="0">
                <a:latin typeface="Times New Roman" panose="02020603050405020304" pitchFamily="18" charset="0"/>
              </a:rPr>
              <a:t>ФСБУ/ ПБУ</a:t>
            </a:r>
            <a:r>
              <a:rPr lang="ru-RU" sz="2800" dirty="0">
                <a:latin typeface="Times New Roman" panose="02020603050405020304" pitchFamily="18" charset="0"/>
              </a:rPr>
              <a:t>, встала в свете п.1 ст.30 Закона 402-ФЗ (согласно которому силу сохраняют не акты или документы. а только «правила») </a:t>
            </a:r>
            <a:r>
              <a:rPr lang="ru-RU" sz="2800" b="1" dirty="0">
                <a:solidFill>
                  <a:srgbClr val="FF0000"/>
                </a:solidFill>
                <a:latin typeface="Times New Roman" panose="02020603050405020304" pitchFamily="18" charset="0"/>
              </a:rPr>
              <a:t>ИМЕННО ЧТО  с первого дня вступления этого закона в силу, т.е. с 01.01.2013</a:t>
            </a:r>
            <a:r>
              <a:rPr lang="ru-RU" sz="2800" dirty="0">
                <a:solidFill>
                  <a:srgbClr val="006666"/>
                </a:solidFill>
                <a:latin typeface="Times New Roman" panose="02020603050405020304" pitchFamily="18" charset="0"/>
              </a:rPr>
              <a:t>,</a:t>
            </a:r>
            <a:r>
              <a:rPr lang="ru-RU" sz="2800" dirty="0">
                <a:latin typeface="Times New Roman" panose="02020603050405020304" pitchFamily="18" charset="0"/>
              </a:rPr>
              <a:t> а отнюдь не с внесением последних изменений в ПБУ 1/2008, которые ее всего лишь лишний раз высветили и обострили.  </a:t>
            </a:r>
            <a:endParaRPr lang="ru-RU" sz="2800" dirty="0">
              <a:latin typeface="Arial" panose="020B0604020202020204" pitchFamily="34" charset="0"/>
            </a:endParaRPr>
          </a:p>
        </p:txBody>
      </p:sp>
      <p:pic>
        <p:nvPicPr>
          <p:cNvPr id="60418" name="Picture 2" descr="Смешные картинки Правосудие 29 фото"/>
          <p:cNvPicPr>
            <a:picLocks noChangeAspect="1" noChangeArrowheads="1"/>
          </p:cNvPicPr>
          <p:nvPr/>
        </p:nvPicPr>
        <p:blipFill>
          <a:blip r:embed="rId2" cstate="print"/>
          <a:srcRect/>
          <a:stretch>
            <a:fillRect/>
          </a:stretch>
        </p:blipFill>
        <p:spPr bwMode="auto">
          <a:xfrm>
            <a:off x="6779659" y="3232298"/>
            <a:ext cx="5223243" cy="3482162"/>
          </a:xfrm>
          <a:prstGeom prst="rect">
            <a:avLst/>
          </a:prstGeom>
          <a:noFill/>
        </p:spPr>
      </p:pic>
    </p:spTree>
    <p:extLst>
      <p:ext uri="{BB962C8B-B14F-4D97-AF65-F5344CB8AC3E}">
        <p14:creationId xmlns:p14="http://schemas.microsoft.com/office/powerpoint/2010/main" xmlns="" val="6699375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3494" y="1825921"/>
            <a:ext cx="11521280" cy="3693319"/>
          </a:xfrm>
          <a:prstGeom prst="rect">
            <a:avLst/>
          </a:prstGeom>
          <a:solidFill>
            <a:schemeClr val="accent3">
              <a:lumMod val="20000"/>
              <a:lumOff val="80000"/>
            </a:schemeClr>
          </a:solidFill>
        </p:spPr>
        <p:txBody>
          <a:bodyPr wrap="square">
            <a:spAutoFit/>
          </a:bodyPr>
          <a:lstStyle/>
          <a:p>
            <a:pPr algn="ctr" fontAlgn="base"/>
            <a:r>
              <a:rPr lang="ru-RU" b="1" i="1" dirty="0"/>
              <a:t>Пояснительная записка (в </a:t>
            </a:r>
            <a:r>
              <a:rPr lang="ru-RU" b="1" i="1" dirty="0" smtClean="0"/>
              <a:t>исходнике) к </a:t>
            </a:r>
            <a:r>
              <a:rPr lang="ru-RU" b="1" i="1" dirty="0"/>
              <a:t>проекту федерального </a:t>
            </a:r>
            <a:r>
              <a:rPr lang="ru-RU" b="1" i="1" dirty="0" smtClean="0"/>
              <a:t>закона №160-ФЗ</a:t>
            </a:r>
            <a:endParaRPr lang="ru-RU" dirty="0"/>
          </a:p>
          <a:p>
            <a:pPr algn="ctr" fontAlgn="base"/>
            <a:r>
              <a:rPr lang="ru-RU" b="1" i="1" dirty="0"/>
              <a:t>«О внесении изменений в Федеральный закон </a:t>
            </a:r>
            <a:r>
              <a:rPr lang="ru-RU" b="1" i="1" dirty="0" smtClean="0"/>
              <a:t>«О </a:t>
            </a:r>
            <a:r>
              <a:rPr lang="ru-RU" b="1" i="1" dirty="0"/>
              <a:t>бухгалтерском учете»</a:t>
            </a:r>
            <a:endParaRPr lang="ru-RU" dirty="0"/>
          </a:p>
          <a:p>
            <a:pPr algn="just" fontAlgn="base"/>
            <a:r>
              <a:rPr lang="ru-RU" i="1" dirty="0"/>
              <a:t>Проект федерального закона «О внесении изменений в Федеральный закон «О бухгалтерском учете» (далее – законопроект) подготовлен по результатам анализа применения Федерального закона «О бухгалтерском учете».</a:t>
            </a:r>
            <a:endParaRPr lang="ru-RU" dirty="0"/>
          </a:p>
          <a:p>
            <a:pPr algn="just" fontAlgn="base"/>
            <a:r>
              <a:rPr lang="ru-RU" i="1" dirty="0"/>
              <a:t>Законопроект дополняет перечень документов в области регулирования бухгалтерского учета, установленный частью 1 статьи 21 Федерального закона «О бухгалтерском учете», новым видом документа – нормативным актом Центрального банка Российской Федерации, определенным частью 6 указанной статьи, и уточняет определение нормативного акта Центрального банка Российской Федерации в этой части.</a:t>
            </a:r>
            <a:endParaRPr lang="ru-RU" dirty="0"/>
          </a:p>
          <a:p>
            <a:pPr algn="just" fontAlgn="base"/>
            <a:r>
              <a:rPr lang="ru-RU" i="1" dirty="0"/>
              <a:t>Нормативные акты Центрального банка Российской Федерации устанавливают планы счетов бухгалтерского учета для кредитных организаций и </a:t>
            </a:r>
            <a:r>
              <a:rPr lang="ru-RU" i="1" dirty="0" err="1"/>
              <a:t>некредитных</a:t>
            </a:r>
            <a:r>
              <a:rPr lang="ru-RU" i="1" dirty="0"/>
              <a:t> финансовых организаций, порядок их применения, а также порядок отражения на счетах бухгалтерского учета отдельных объектов бухгалтерского учета кредитными и </a:t>
            </a:r>
            <a:r>
              <a:rPr lang="ru-RU" i="1" dirty="0" err="1"/>
              <a:t>некредитными</a:t>
            </a:r>
            <a:r>
              <a:rPr lang="ru-RU" i="1" dirty="0"/>
              <a:t> финансовыми организациями.</a:t>
            </a:r>
            <a:endParaRPr lang="ru-RU" dirty="0"/>
          </a:p>
        </p:txBody>
      </p:sp>
      <p:sp>
        <p:nvSpPr>
          <p:cNvPr id="3" name="Прямоугольник 2"/>
          <p:cNvSpPr/>
          <p:nvPr/>
        </p:nvSpPr>
        <p:spPr>
          <a:xfrm>
            <a:off x="5022136" y="5934670"/>
            <a:ext cx="6096000" cy="923330"/>
          </a:xfrm>
          <a:prstGeom prst="rect">
            <a:avLst/>
          </a:prstGeom>
        </p:spPr>
        <p:txBody>
          <a:bodyPr>
            <a:spAutoFit/>
          </a:bodyPr>
          <a:lstStyle/>
          <a:p>
            <a:r>
              <a:rPr lang="ru-RU" b="1" dirty="0">
                <a:solidFill>
                  <a:srgbClr val="FF0000"/>
                </a:solidFill>
              </a:rPr>
              <a:t>ВНИМАНИЕ: </a:t>
            </a:r>
          </a:p>
          <a:p>
            <a:r>
              <a:rPr lang="ru-RU" b="1" dirty="0">
                <a:solidFill>
                  <a:srgbClr val="FF0000"/>
                </a:solidFill>
              </a:rPr>
              <a:t>В Пояснительной записке нет ни слова про </a:t>
            </a:r>
          </a:p>
          <a:p>
            <a:r>
              <a:rPr lang="ru-RU" b="1" dirty="0">
                <a:solidFill>
                  <a:srgbClr val="FF0000"/>
                </a:solidFill>
              </a:rPr>
              <a:t>статью 30 Федерального Закона №</a:t>
            </a:r>
            <a:r>
              <a:rPr lang="ru-RU" b="1" dirty="0" smtClean="0">
                <a:solidFill>
                  <a:srgbClr val="FF0000"/>
                </a:solidFill>
              </a:rPr>
              <a:t>402-ФЗ</a:t>
            </a:r>
            <a:endParaRPr lang="ru-RU" b="1" dirty="0">
              <a:solidFill>
                <a:srgbClr val="FF0000"/>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743" b="8616"/>
          <a:stretch/>
        </p:blipFill>
        <p:spPr bwMode="auto">
          <a:xfrm>
            <a:off x="10080757" y="5500419"/>
            <a:ext cx="1953927" cy="1357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421552" y="1351738"/>
            <a:ext cx="10097636" cy="369332"/>
          </a:xfrm>
          <a:prstGeom prst="rect">
            <a:avLst/>
          </a:prstGeom>
        </p:spPr>
        <p:txBody>
          <a:bodyPr wrap="none">
            <a:spAutoFit/>
          </a:bodyPr>
          <a:lstStyle/>
          <a:p>
            <a:r>
              <a:rPr lang="ru-RU" b="1" dirty="0" smtClean="0">
                <a:solidFill>
                  <a:srgbClr val="FF0000"/>
                </a:solidFill>
              </a:rPr>
              <a:t>А кто это сделал? </a:t>
            </a:r>
            <a:r>
              <a:rPr lang="ru-RU" b="1" dirty="0" smtClean="0">
                <a:solidFill>
                  <a:srgbClr val="FF0000"/>
                </a:solidFill>
                <a:sym typeface="Wingdings" pitchFamily="2" charset="2"/>
              </a:rPr>
              <a:t> Кто все эти светлые люди, «перевернувшие» все основы методологии БУ?</a:t>
            </a:r>
            <a:endParaRPr lang="ru-RU" dirty="0"/>
          </a:p>
        </p:txBody>
      </p:sp>
    </p:spTree>
    <p:extLst>
      <p:ext uri="{BB962C8B-B14F-4D97-AF65-F5344CB8AC3E}">
        <p14:creationId xmlns:p14="http://schemas.microsoft.com/office/powerpoint/2010/main" xmlns="" val="1108904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4570" y="1292657"/>
            <a:ext cx="11713301" cy="923330"/>
          </a:xfrm>
          <a:prstGeom prst="rect">
            <a:avLst/>
          </a:prstGeom>
        </p:spPr>
        <p:txBody>
          <a:bodyPr wrap="square">
            <a:spAutoFit/>
          </a:bodyPr>
          <a:lstStyle/>
          <a:p>
            <a:pPr algn="just"/>
            <a:r>
              <a:rPr lang="ru-RU" dirty="0"/>
              <a:t>Далее Госдума </a:t>
            </a:r>
            <a:r>
              <a:rPr lang="ru-RU" b="1" u="sng" dirty="0"/>
              <a:t>без обсуждения</a:t>
            </a:r>
            <a:r>
              <a:rPr lang="ru-RU" dirty="0"/>
              <a:t> одобрила закон (законопроект №  104260-7) «О внесении изменений в Федеральный закон «О бухгалтерском учете» (о дополнении перечня документов в области регулирования бухгалтерского учета).</a:t>
            </a:r>
          </a:p>
        </p:txBody>
      </p:sp>
      <p:sp>
        <p:nvSpPr>
          <p:cNvPr id="3" name="Прямоугольник 2"/>
          <p:cNvSpPr/>
          <p:nvPr/>
        </p:nvSpPr>
        <p:spPr>
          <a:xfrm>
            <a:off x="173690" y="2368703"/>
            <a:ext cx="11713301" cy="4016484"/>
          </a:xfrm>
          <a:prstGeom prst="rect">
            <a:avLst/>
          </a:prstGeom>
          <a:solidFill>
            <a:schemeClr val="accent3">
              <a:lumMod val="20000"/>
              <a:lumOff val="80000"/>
            </a:schemeClr>
          </a:solidFill>
        </p:spPr>
        <p:txBody>
          <a:bodyPr wrap="square">
            <a:spAutoFit/>
          </a:bodyPr>
          <a:lstStyle/>
          <a:p>
            <a:pPr algn="ctr" fontAlgn="base"/>
            <a:r>
              <a:rPr lang="ru-RU" sz="1700" i="1" dirty="0"/>
              <a:t>Документ внесли Депутаты ГД </a:t>
            </a:r>
            <a:r>
              <a:rPr lang="ru-RU" sz="1700" i="1" dirty="0" err="1"/>
              <a:t>А.Г.Аксаков</a:t>
            </a:r>
            <a:r>
              <a:rPr lang="ru-RU" sz="1700" i="1" dirty="0"/>
              <a:t> </a:t>
            </a:r>
            <a:r>
              <a:rPr lang="ru-RU" sz="1700" i="1" dirty="0" smtClean="0"/>
              <a:t>(СР</a:t>
            </a:r>
            <a:r>
              <a:rPr lang="ru-RU" sz="1700" i="1" dirty="0"/>
              <a:t>), </a:t>
            </a:r>
            <a:r>
              <a:rPr lang="ru-RU" sz="1700" i="1" dirty="0" err="1"/>
              <a:t>И.Б.Дивинский</a:t>
            </a:r>
            <a:r>
              <a:rPr lang="ru-RU" sz="1700" i="1" dirty="0"/>
              <a:t>, </a:t>
            </a:r>
            <a:r>
              <a:rPr lang="ru-RU" sz="1700" i="1" dirty="0" err="1"/>
              <a:t>Д.С.Скриванов</a:t>
            </a:r>
            <a:r>
              <a:rPr lang="ru-RU" sz="1700" i="1" dirty="0"/>
              <a:t>, </a:t>
            </a:r>
            <a:r>
              <a:rPr lang="ru-RU" sz="1700" i="1" dirty="0" err="1"/>
              <a:t>Е.Б.Шулепов</a:t>
            </a:r>
            <a:r>
              <a:rPr lang="ru-RU" sz="1700" i="1" dirty="0"/>
              <a:t>, </a:t>
            </a:r>
            <a:r>
              <a:rPr lang="ru-RU" sz="1700" i="1" dirty="0" err="1"/>
              <a:t>М.В.Романов</a:t>
            </a:r>
            <a:r>
              <a:rPr lang="ru-RU" sz="1700" i="1" dirty="0"/>
              <a:t> (ЕР); Член СФ </a:t>
            </a:r>
            <a:r>
              <a:rPr lang="ru-RU" sz="1700" i="1" dirty="0" err="1"/>
              <a:t>В.В.Полетаев</a:t>
            </a:r>
            <a:r>
              <a:rPr lang="ru-RU" sz="1700" i="1" dirty="0"/>
              <a:t>, </a:t>
            </a:r>
            <a:r>
              <a:rPr lang="ru-RU" sz="1700" b="1" i="1" u="sng" dirty="0">
                <a:solidFill>
                  <a:srgbClr val="FF0000"/>
                </a:solidFill>
              </a:rPr>
              <a:t>он принят во втором чтении 05.07.17.</a:t>
            </a:r>
            <a:endParaRPr lang="ru-RU" sz="1700" dirty="0">
              <a:solidFill>
                <a:srgbClr val="FF0000"/>
              </a:solidFill>
            </a:endParaRPr>
          </a:p>
          <a:p>
            <a:pPr algn="just" fontAlgn="base"/>
            <a:r>
              <a:rPr lang="ru-RU" sz="1700" i="1" dirty="0"/>
              <a:t>Представил член комитета по бюджету и налогам Александр Носов.</a:t>
            </a:r>
            <a:endParaRPr lang="ru-RU" sz="1700" dirty="0"/>
          </a:p>
          <a:p>
            <a:pPr algn="just" fontAlgn="base"/>
            <a:r>
              <a:rPr lang="ru-RU" sz="1700" i="1" dirty="0"/>
              <a:t>Законопроектом предлагается дополнить перечень документов в области регулирования бухгалтерского учета нормативными актами Центрального банка РФ. Данными актами будут устанавливаться планы счетов бухгалтерского учета для кредитных организаций и </a:t>
            </a:r>
            <a:r>
              <a:rPr lang="ru-RU" sz="1700" i="1" dirty="0" err="1"/>
              <a:t>некредитных</a:t>
            </a:r>
            <a:r>
              <a:rPr lang="ru-RU" sz="1700" i="1" dirty="0"/>
              <a:t> финансовых организаций и порядок их применения, порядок отражения на счетах бухгалтерского учета отдельных объектов бухгалтерского учета и группировки счетов бухгалтерского учета в соответствии с показателями бухгалтерской (финансовой) отчетности кредитных организаций и </a:t>
            </a:r>
            <a:r>
              <a:rPr lang="ru-RU" sz="1700" i="1" dirty="0" err="1"/>
              <a:t>некредитных</a:t>
            </a:r>
            <a:r>
              <a:rPr lang="ru-RU" sz="1700" i="1" dirty="0"/>
              <a:t> финансовых организаций, формы раскрытия информации в бухгалтерской (финансовой) отчетности кредитных организаций и </a:t>
            </a:r>
            <a:r>
              <a:rPr lang="ru-RU" sz="1700" i="1" dirty="0" err="1"/>
              <a:t>некредитных</a:t>
            </a:r>
            <a:r>
              <a:rPr lang="ru-RU" sz="1700" i="1" dirty="0"/>
              <a:t> финансовых организаций (сейчас ЦБ РФ устанавливает только «план счетов бухгалтерского учета для кредитных организаций и порядок его применения»).</a:t>
            </a:r>
            <a:endParaRPr lang="ru-RU" sz="1700" dirty="0"/>
          </a:p>
          <a:p>
            <a:pPr algn="just" fontAlgn="base"/>
            <a:r>
              <a:rPr lang="ru-RU" sz="1700" b="1" i="1" dirty="0" smtClean="0">
                <a:solidFill>
                  <a:srgbClr val="FF0000"/>
                </a:solidFill>
              </a:rPr>
              <a:t>ПБУ, </a:t>
            </a:r>
            <a:r>
              <a:rPr lang="ru-RU" sz="1700" b="1" i="1" dirty="0">
                <a:solidFill>
                  <a:srgbClr val="FF0000"/>
                </a:solidFill>
              </a:rPr>
              <a:t>утвержденные Министерством финансов РФ в период с 1.10.98 г. до дня вступления в силу ФЗ «О бухгалтерском учете», признаются для целей ФЗ «О бухгалтерском учете» федеральными стандартами. При этом в отношении указанных положений не применяется требование о том, что отраслевые стандарты и указанные нормативные акты Центрального банка РФ не должны противоречить федеральным стандартам.</a:t>
            </a:r>
            <a:endParaRPr lang="ru-RU" sz="1700" b="1" dirty="0">
              <a:solidFill>
                <a:srgbClr val="FF0000"/>
              </a:solidFill>
            </a:endParaRPr>
          </a:p>
        </p:txBody>
      </p:sp>
    </p:spTree>
    <p:extLst>
      <p:ext uri="{BB962C8B-B14F-4D97-AF65-F5344CB8AC3E}">
        <p14:creationId xmlns:p14="http://schemas.microsoft.com/office/powerpoint/2010/main" xmlns="" val="1175274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394906" y="1319077"/>
            <a:ext cx="11588061" cy="2681473"/>
          </a:xfrm>
          <a:prstGeom prst="rect">
            <a:avLst/>
          </a:prstGeom>
          <a:solidFill>
            <a:schemeClr val="accent4">
              <a:lumMod val="20000"/>
              <a:lumOff val="80000"/>
            </a:schemeClr>
          </a:solidFill>
          <a:ln w="9525">
            <a:noFill/>
            <a:miter lim="800000"/>
            <a:headEnd/>
            <a:tailEnd/>
          </a:ln>
          <a:effectLst/>
        </p:spPr>
        <p:txBody>
          <a:bodyPr vert="horz" wrap="square" lIns="0" tIns="0" rIns="0" bIns="95220" numCol="1" anchor="ctr" anchorCtr="0" compatLnSpc="1">
            <a:prstTxWarp prst="textNoShape">
              <a:avLst/>
            </a:prstTxWarp>
            <a:spAutoFit/>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666699"/>
                </a:solidFill>
                <a:effectLst/>
                <a:latin typeface="Times New Roman" pitchFamily="18" charset="0"/>
                <a:cs typeface="Times New Roman" pitchFamily="18" charset="0"/>
                <a:hlinkClick r:id="rId2"/>
              </a:rPr>
              <a:t/>
            </a:r>
            <a:br>
              <a:rPr kumimoji="0" lang="ru-RU" sz="2400" b="1" i="0" u="none" strike="noStrike" cap="none" normalizeH="0" baseline="0" dirty="0" smtClean="0">
                <a:ln>
                  <a:noFill/>
                </a:ln>
                <a:solidFill>
                  <a:srgbClr val="666699"/>
                </a:solidFill>
                <a:effectLst/>
                <a:latin typeface="Times New Roman" pitchFamily="18" charset="0"/>
                <a:cs typeface="Times New Roman" pitchFamily="18" charset="0"/>
                <a:hlinkClick r:id="rId2"/>
              </a:rPr>
            </a:br>
            <a:r>
              <a:rPr kumimoji="0" lang="ru-RU" sz="2400" b="1" i="0" u="none" strike="noStrike" cap="none" normalizeH="0" baseline="0" dirty="0" smtClean="0">
                <a:ln>
                  <a:noFill/>
                </a:ln>
                <a:solidFill>
                  <a:srgbClr val="666699"/>
                </a:solidFill>
                <a:effectLst/>
                <a:latin typeface="Times New Roman" pitchFamily="18" charset="0"/>
                <a:cs typeface="Times New Roman" pitchFamily="18" charset="0"/>
                <a:hlinkClick r:id="rId2"/>
              </a:rPr>
              <a:t>Федеральный закон от 06.12.2011 N 402-ФЗ</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333333"/>
                </a:solidFill>
                <a:effectLst/>
                <a:latin typeface="Times New Roman" pitchFamily="18" charset="0"/>
                <a:cs typeface="Times New Roman" pitchFamily="18" charset="0"/>
              </a:rPr>
              <a:t>Статья 22. Субъекты регулирования бухгалтерского учета</a:t>
            </a: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333333"/>
                </a:solidFill>
                <a:effectLst/>
                <a:latin typeface="Times New Roman" pitchFamily="18" charset="0"/>
                <a:cs typeface="Times New Roman" pitchFamily="18" charset="0"/>
              </a:rPr>
              <a:t> </a:t>
            </a: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1. Органами государственного регулирования бухгалтерского учета в Российской Федерации являются </a:t>
            </a:r>
            <a:r>
              <a:rPr kumimoji="0" lang="ru-RU" sz="2400" b="1" i="0" u="none" strike="noStrike" cap="none" normalizeH="0" baseline="0" dirty="0" smtClean="0">
                <a:ln>
                  <a:noFill/>
                </a:ln>
                <a:solidFill>
                  <a:srgbClr val="FF0000"/>
                </a:solidFill>
                <a:effectLst/>
                <a:latin typeface="Times New Roman" pitchFamily="18" charset="0"/>
                <a:cs typeface="Times New Roman" pitchFamily="18" charset="0"/>
              </a:rPr>
              <a:t>уполномоченный федеральный </a:t>
            </a:r>
            <a:r>
              <a:rPr kumimoji="0" lang="ru-RU" sz="2400" b="1" i="0" u="none" strike="noStrike" cap="none" normalizeH="0" baseline="0" dirty="0" smtClean="0">
                <a:ln>
                  <a:noFill/>
                </a:ln>
                <a:solidFill>
                  <a:srgbClr val="FF0000"/>
                </a:solidFill>
                <a:effectLst/>
                <a:latin typeface="Times New Roman" pitchFamily="18" charset="0"/>
                <a:cs typeface="Times New Roman" pitchFamily="18" charset="0"/>
                <a:hlinkClick r:id="rId3"/>
              </a:rPr>
              <a:t>орган</a:t>
            </a:r>
            <a:r>
              <a:rPr kumimoji="0" lang="ru-RU" sz="2400" b="1" i="0" u="none" strike="noStrike" cap="none" normalizeH="0" baseline="0" dirty="0" smtClean="0">
                <a:ln>
                  <a:noFill/>
                </a:ln>
                <a:solidFill>
                  <a:srgbClr val="FF0000"/>
                </a:solidFill>
                <a:effectLst/>
                <a:latin typeface="Times New Roman" pitchFamily="18" charset="0"/>
                <a:cs typeface="Times New Roman" pitchFamily="18" charset="0"/>
              </a:rPr>
              <a:t> и Центральный банк Российской Федерации.</a:t>
            </a:r>
          </a:p>
        </p:txBody>
      </p:sp>
      <p:pic>
        <p:nvPicPr>
          <p:cNvPr id="5" name="Picture 2" descr="https://im0-tub-ru.yandex.net/i?id=2ec261123475d8ad2956ff17ee2d51d6&amp;n=13"/>
          <p:cNvPicPr>
            <a:picLocks noChangeAspect="1" noChangeArrowheads="1"/>
          </p:cNvPicPr>
          <p:nvPr/>
        </p:nvPicPr>
        <p:blipFill>
          <a:blip r:embed="rId4" cstate="print"/>
          <a:srcRect/>
          <a:stretch>
            <a:fillRect/>
          </a:stretch>
        </p:blipFill>
        <p:spPr bwMode="auto">
          <a:xfrm>
            <a:off x="779979" y="4083528"/>
            <a:ext cx="4589284" cy="2652583"/>
          </a:xfrm>
          <a:prstGeom prst="rect">
            <a:avLst/>
          </a:prstGeom>
          <a:noFill/>
        </p:spPr>
      </p:pic>
      <p:pic>
        <p:nvPicPr>
          <p:cNvPr id="6" name="Picture 4" descr="https://gadget.fsetyt.com/wp-content/uploads/2017/11/the-chairman-of-the-central-bank-of-the-russian-federation-possibly-russia-will-close-the-site-of-exchange-of-cryptocurrency.jpg"/>
          <p:cNvPicPr>
            <a:picLocks noChangeAspect="1" noChangeArrowheads="1"/>
          </p:cNvPicPr>
          <p:nvPr/>
        </p:nvPicPr>
        <p:blipFill>
          <a:blip r:embed="rId5" cstate="print"/>
          <a:srcRect/>
          <a:stretch>
            <a:fillRect/>
          </a:stretch>
        </p:blipFill>
        <p:spPr bwMode="auto">
          <a:xfrm>
            <a:off x="5480061" y="4077592"/>
            <a:ext cx="4313064" cy="265750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47579"/>
            <a:ext cx="11809312" cy="5447645"/>
          </a:xfrm>
          <a:prstGeom prst="rect">
            <a:avLst/>
          </a:prstGeom>
          <a:solidFill>
            <a:schemeClr val="accent3">
              <a:lumMod val="20000"/>
              <a:lumOff val="80000"/>
            </a:schemeClr>
          </a:solidFill>
        </p:spPr>
        <p:txBody>
          <a:bodyPr wrap="square">
            <a:spAutoFit/>
          </a:bodyPr>
          <a:lstStyle/>
          <a:p>
            <a:pPr fontAlgn="base"/>
            <a:r>
              <a:rPr lang="ru-RU" b="1" i="1" dirty="0"/>
              <a:t>СТЕНОГРАММА пятьдесят четвёртого заседания Государственной Думы Федерального Собрания РФ</a:t>
            </a:r>
            <a:endParaRPr lang="ru-RU" dirty="0"/>
          </a:p>
          <a:p>
            <a:pPr fontAlgn="base"/>
            <a:r>
              <a:rPr lang="ru-RU" b="1" i="1" dirty="0"/>
              <a:t>Здание Государственной Думы. Большой зал</a:t>
            </a:r>
            <a:r>
              <a:rPr lang="ru-RU" b="1" i="1" dirty="0" smtClean="0"/>
              <a:t>. </a:t>
            </a:r>
            <a:r>
              <a:rPr lang="ru-RU" b="1" i="1" u="sng" dirty="0" smtClean="0">
                <a:solidFill>
                  <a:srgbClr val="FF0000"/>
                </a:solidFill>
              </a:rPr>
              <a:t>7 </a:t>
            </a:r>
            <a:r>
              <a:rPr lang="ru-RU" b="1" i="1" u="sng" dirty="0">
                <a:solidFill>
                  <a:srgbClr val="FF0000"/>
                </a:solidFill>
              </a:rPr>
              <a:t>июля 2017 г. 10 часов.</a:t>
            </a:r>
            <a:endParaRPr lang="ru-RU" u="sng" dirty="0">
              <a:solidFill>
                <a:srgbClr val="FF0000"/>
              </a:solidFill>
            </a:endParaRPr>
          </a:p>
          <a:p>
            <a:pPr fontAlgn="base"/>
            <a:r>
              <a:rPr lang="ru-RU" b="1" i="1" dirty="0"/>
              <a:t>Председательствует Председатель Государственной Думы В. В. Володин</a:t>
            </a:r>
            <a:endParaRPr lang="ru-RU" dirty="0"/>
          </a:p>
          <a:p>
            <a:pPr fontAlgn="base"/>
            <a:r>
              <a:rPr lang="ru-RU" i="1" dirty="0"/>
              <a:t>Председательствующий. Добрый день, уважаемые коллеги. Просьба зарегистрироваться. Включите режим регистрации. Покажите результаты</a:t>
            </a:r>
            <a:r>
              <a:rPr lang="ru-RU" i="1" dirty="0" smtClean="0"/>
              <a:t>.……..</a:t>
            </a:r>
            <a:endParaRPr lang="ru-RU" dirty="0"/>
          </a:p>
          <a:p>
            <a:pPr fontAlgn="base"/>
            <a:r>
              <a:rPr lang="ru-RU" b="1" i="1" dirty="0">
                <a:solidFill>
                  <a:srgbClr val="FF0000"/>
                </a:solidFill>
              </a:rPr>
              <a:t>10-й пункт повестки Заседания. </a:t>
            </a:r>
            <a:endParaRPr lang="ru-RU" b="1" dirty="0">
              <a:solidFill>
                <a:srgbClr val="FF0000"/>
              </a:solidFill>
            </a:endParaRPr>
          </a:p>
          <a:p>
            <a:pPr fontAlgn="base"/>
            <a:r>
              <a:rPr lang="ru-RU" i="1" dirty="0"/>
              <a:t>Проект федерального закона «О внесении изменений в Федеральный закон «О бухгалтерском учете».</a:t>
            </a:r>
            <a:endParaRPr lang="ru-RU" dirty="0"/>
          </a:p>
          <a:p>
            <a:pPr fontAlgn="base"/>
            <a:r>
              <a:rPr lang="ru-RU" i="1" dirty="0"/>
              <a:t>Александр Алексеевич Носов, пожалуйста. Носов А. А., фракция «ЕДИНАЯ РОССИЯ». Уважаемый Александр Дмитриевич! Уважаемые коллеги! Законопроект прошел все экспертизы, замечаний нет. Комитет по бюджету и налогам предлагает принять законопроект в третьем чтении. Спасибо.</a:t>
            </a:r>
            <a:endParaRPr lang="ru-RU" dirty="0"/>
          </a:p>
          <a:p>
            <a:pPr fontAlgn="base"/>
            <a:r>
              <a:rPr lang="ru-RU" i="1" dirty="0"/>
              <a:t>Председательствующий. Будут ли желающие выступить по мотивам?</a:t>
            </a:r>
            <a:endParaRPr lang="ru-RU" dirty="0"/>
          </a:p>
          <a:p>
            <a:pPr fontAlgn="base"/>
            <a:r>
              <a:rPr lang="ru-RU" i="1" dirty="0"/>
              <a:t>Нет.</a:t>
            </a:r>
            <a:endParaRPr lang="ru-RU" dirty="0"/>
          </a:p>
          <a:p>
            <a:pPr fontAlgn="base"/>
            <a:r>
              <a:rPr lang="ru-RU" i="1" dirty="0"/>
              <a:t>Ставится на голосование проект закона. Включите режим. Покажите результаты.</a:t>
            </a:r>
            <a:endParaRPr lang="ru-RU" dirty="0"/>
          </a:p>
          <a:p>
            <a:pPr fontAlgn="base"/>
            <a:r>
              <a:rPr lang="ru-RU" i="1" dirty="0"/>
              <a:t>Результаты голосования </a:t>
            </a:r>
            <a:r>
              <a:rPr lang="ru-RU" b="1" i="1" u="sng" dirty="0">
                <a:solidFill>
                  <a:srgbClr val="FF0000"/>
                </a:solidFill>
              </a:rPr>
              <a:t>(11 час. 02 мин. 49 сек.)</a:t>
            </a:r>
            <a:endParaRPr lang="ru-RU" b="1" u="sng" dirty="0">
              <a:solidFill>
                <a:srgbClr val="FF0000"/>
              </a:solidFill>
            </a:endParaRPr>
          </a:p>
          <a:p>
            <a:pPr fontAlgn="base"/>
            <a:r>
              <a:rPr lang="ru-RU" sz="1600" i="1" dirty="0"/>
              <a:t>Проголосовало за 385 чел 85,6%</a:t>
            </a:r>
          </a:p>
          <a:p>
            <a:pPr fontAlgn="base"/>
            <a:r>
              <a:rPr lang="ru-RU" sz="1600" i="1" dirty="0"/>
              <a:t>Проголосовало против 0 чел 0,0%</a:t>
            </a:r>
          </a:p>
          <a:p>
            <a:pPr fontAlgn="base"/>
            <a:r>
              <a:rPr lang="ru-RU" sz="1600" i="1" dirty="0"/>
              <a:t>Воздержалось 0 чел 0,0%</a:t>
            </a:r>
          </a:p>
          <a:p>
            <a:pPr fontAlgn="base"/>
            <a:r>
              <a:rPr lang="ru-RU" sz="1600" i="1" dirty="0"/>
              <a:t>Голосовало 385 чел.</a:t>
            </a:r>
          </a:p>
          <a:p>
            <a:pPr fontAlgn="base"/>
            <a:r>
              <a:rPr lang="ru-RU" sz="1600" i="1" dirty="0"/>
              <a:t>Не голосовало 65 чел 14,4%</a:t>
            </a:r>
          </a:p>
          <a:p>
            <a:pPr fontAlgn="base"/>
            <a:r>
              <a:rPr lang="ru-RU" sz="1600" i="1" dirty="0"/>
              <a:t>Результат: Принимается.</a:t>
            </a:r>
          </a:p>
        </p:txBody>
      </p:sp>
      <p:pic>
        <p:nvPicPr>
          <p:cNvPr id="3" name="Рисунок 2"/>
          <p:cNvPicPr>
            <a:picLocks noChangeAspect="1"/>
          </p:cNvPicPr>
          <p:nvPr/>
        </p:nvPicPr>
        <p:blipFill rotWithShape="1">
          <a:blip r:embed="rId3" cstate="print"/>
          <a:srcRect l="320" t="5617" r="6800" b="35206"/>
          <a:stretch/>
        </p:blipFill>
        <p:spPr>
          <a:xfrm>
            <a:off x="7642113" y="4845945"/>
            <a:ext cx="4549887" cy="2012055"/>
          </a:xfrm>
          <a:prstGeom prst="rect">
            <a:avLst/>
          </a:prstGeom>
        </p:spPr>
      </p:pic>
    </p:spTree>
    <p:extLst>
      <p:ext uri="{BB962C8B-B14F-4D97-AF65-F5344CB8AC3E}">
        <p14:creationId xmlns:p14="http://schemas.microsoft.com/office/powerpoint/2010/main" xmlns="" val="26773463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84915" y="1359776"/>
            <a:ext cx="10940529" cy="584775"/>
          </a:xfrm>
          <a:prstGeom prst="rect">
            <a:avLst/>
          </a:prstGeom>
        </p:spPr>
        <p:txBody>
          <a:bodyPr wrap="square">
            <a:spAutoFit/>
          </a:bodyPr>
          <a:lstStyle/>
          <a:p>
            <a:r>
              <a:rPr lang="ru-RU" sz="3200" b="1" dirty="0" smtClean="0"/>
              <a:t>ФЗ"О бухгалтерском учете" от 06.12.2011 N 402-ФЗ</a:t>
            </a:r>
            <a:endParaRPr lang="ru-RU" b="1" dirty="0"/>
          </a:p>
        </p:txBody>
      </p:sp>
      <p:sp>
        <p:nvSpPr>
          <p:cNvPr id="209921" name="Rectangle 1"/>
          <p:cNvSpPr>
            <a:spLocks noChangeArrowheads="1"/>
          </p:cNvSpPr>
          <p:nvPr/>
        </p:nvSpPr>
        <p:spPr bwMode="auto">
          <a:xfrm>
            <a:off x="545555" y="2061399"/>
            <a:ext cx="11039912" cy="3543247"/>
          </a:xfrm>
          <a:prstGeom prst="rect">
            <a:avLst/>
          </a:prstGeom>
          <a:solidFill>
            <a:schemeClr val="accent2">
              <a:lumMod val="20000"/>
              <a:lumOff val="80000"/>
            </a:schemeClr>
          </a:solidFill>
          <a:ln w="9525">
            <a:noFill/>
            <a:miter lim="800000"/>
            <a:headEnd/>
            <a:tailEnd/>
          </a:ln>
          <a:effectLst/>
        </p:spPr>
        <p:txBody>
          <a:bodyPr vert="horz" wrap="square" lIns="0" tIns="0" rIns="0" bIns="95220" numCol="1" anchor="ctr" anchorCtr="0" compatLnSpc="1">
            <a:prstTxWarp prst="textNoShape">
              <a:avLst/>
            </a:prstTxWarp>
            <a:spAutoFit/>
          </a:body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333333"/>
                </a:solidFill>
                <a:effectLst/>
                <a:latin typeface="Arial" pitchFamily="34" charset="0"/>
                <a:cs typeface="Arial" pitchFamily="34" charset="0"/>
              </a:rPr>
              <a:t>Статья 8. Учетная политика</a:t>
            </a: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rgbClr val="333333"/>
                </a:solidFill>
                <a:effectLst/>
                <a:latin typeface="Arial" pitchFamily="34" charset="0"/>
                <a:cs typeface="Arial" pitchFamily="34" charset="0"/>
              </a:rPr>
              <a:t>4. В случае, если в отношении конкретного объекта бухгалтерского учета федеральными стандартами </a:t>
            </a:r>
            <a:r>
              <a:rPr kumimoji="0" lang="ru-RU" sz="2800" b="1" i="0" u="sng" strike="noStrike" cap="none" normalizeH="0" baseline="0" dirty="0" smtClean="0">
                <a:ln>
                  <a:noFill/>
                </a:ln>
                <a:solidFill>
                  <a:srgbClr val="FF0000"/>
                </a:solidFill>
                <a:effectLst/>
                <a:latin typeface="Arial" pitchFamily="34" charset="0"/>
                <a:cs typeface="Arial" pitchFamily="34" charset="0"/>
              </a:rPr>
              <a:t>не установлен </a:t>
            </a:r>
            <a:r>
              <a:rPr kumimoji="0" lang="ru-RU" sz="2800" b="0" i="0" u="none" strike="noStrike" cap="none" normalizeH="0" baseline="0" dirty="0" smtClean="0">
                <a:ln>
                  <a:noFill/>
                </a:ln>
                <a:solidFill>
                  <a:srgbClr val="333333"/>
                </a:solidFill>
                <a:effectLst/>
                <a:latin typeface="Arial" pitchFamily="34" charset="0"/>
                <a:cs typeface="Arial" pitchFamily="34" charset="0"/>
              </a:rPr>
              <a:t>способ ведения бухгалтерского учета, такой способ самостоятельно разрабатывается исходя </a:t>
            </a:r>
            <a:r>
              <a:rPr kumimoji="0" lang="ru-RU" sz="2800" b="1" i="0" u="none" strike="noStrike" cap="none" normalizeH="0" baseline="0" dirty="0" smtClean="0">
                <a:ln>
                  <a:noFill/>
                </a:ln>
                <a:solidFill>
                  <a:srgbClr val="FF0000"/>
                </a:solidFill>
                <a:effectLst/>
                <a:latin typeface="Arial" pitchFamily="34" charset="0"/>
                <a:cs typeface="Arial" pitchFamily="34" charset="0"/>
              </a:rPr>
              <a:t>из требований, установленных законодательством Российской Федерации о бухгалтерском учете</a:t>
            </a:r>
            <a:r>
              <a:rPr kumimoji="0" lang="ru-RU" sz="2800" b="0" i="0" u="none" strike="noStrike" cap="none" normalizeH="0" baseline="0" dirty="0" smtClean="0">
                <a:ln>
                  <a:noFill/>
                </a:ln>
                <a:solidFill>
                  <a:srgbClr val="333333"/>
                </a:solidFill>
                <a:effectLst/>
                <a:latin typeface="Arial" pitchFamily="34" charset="0"/>
                <a:cs typeface="Arial" pitchFamily="34" charset="0"/>
              </a:rPr>
              <a:t>, федеральными и (или) отраслевыми стандартами.</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563264" y="5534561"/>
            <a:ext cx="10951933" cy="1323439"/>
          </a:xfrm>
          <a:prstGeom prst="rect">
            <a:avLst/>
          </a:prstGeom>
        </p:spPr>
        <p:txBody>
          <a:bodyPr wrap="square">
            <a:spAutoFit/>
          </a:bodyPr>
          <a:lstStyle/>
          <a:p>
            <a:pPr algn="ctr"/>
            <a:r>
              <a:rPr lang="ru-RU" sz="4000" b="1" dirty="0" smtClean="0">
                <a:solidFill>
                  <a:srgbClr val="66B231"/>
                </a:solidFill>
              </a:rPr>
              <a:t>Положения статьи 8 ФЗ-402 реализуются  </a:t>
            </a:r>
          </a:p>
          <a:p>
            <a:pPr algn="ctr"/>
            <a:r>
              <a:rPr lang="ru-RU" sz="4000" b="1" dirty="0" smtClean="0">
                <a:solidFill>
                  <a:srgbClr val="66B231"/>
                </a:solidFill>
              </a:rPr>
              <a:t>в п. 7.1 ФСБУ 1/2008</a:t>
            </a:r>
            <a:endParaRPr lang="ru-RU" sz="4000" dirty="0">
              <a:solidFill>
                <a:srgbClr val="66B23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346" t="5948" r="5281" b="51126"/>
          <a:stretch/>
        </p:blipFill>
        <p:spPr bwMode="auto">
          <a:xfrm>
            <a:off x="1720553" y="1222315"/>
            <a:ext cx="7926400" cy="5635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744644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9836" y="1453534"/>
            <a:ext cx="10305535" cy="2840971"/>
          </a:xfrm>
          <a:prstGeom prst="rect">
            <a:avLst/>
          </a:prstGeom>
          <a:solidFill>
            <a:schemeClr val="accent5">
              <a:lumMod val="20000"/>
              <a:lumOff val="80000"/>
            </a:schemeClr>
          </a:solidFill>
        </p:spPr>
        <p:txBody>
          <a:bodyPr wrap="square">
            <a:spAutoFit/>
          </a:bodyPr>
          <a:lstStyle/>
          <a:p>
            <a:pPr algn="ctr">
              <a:lnSpc>
                <a:spcPct val="107000"/>
              </a:lnSpc>
              <a:spcAft>
                <a:spcPts val="800"/>
              </a:spcAft>
            </a:pPr>
            <a:r>
              <a:rPr lang="ru-RU" sz="2600" b="1" dirty="0">
                <a:solidFill>
                  <a:srgbClr val="FF0000"/>
                </a:solidFill>
                <a:ea typeface="Calibri" panose="020F0502020204030204" pitchFamily="34" charset="0"/>
                <a:cs typeface="Times New Roman" panose="02020603050405020304" pitchFamily="18" charset="0"/>
              </a:rPr>
              <a:t>Алгоритм поиска решения по отражению фактов хозяйственной жизни сегодня</a:t>
            </a:r>
          </a:p>
          <a:p>
            <a:pPr>
              <a:lnSpc>
                <a:spcPct val="107000"/>
              </a:lnSpc>
              <a:spcAft>
                <a:spcPts val="800"/>
              </a:spcAft>
            </a:pPr>
            <a:endParaRPr lang="ru-RU" sz="2400" b="1" dirty="0">
              <a:solidFill>
                <a:srgbClr val="FF0000"/>
              </a:solidFill>
              <a:ea typeface="Calibri" panose="020F0502020204030204" pitchFamily="34" charset="0"/>
              <a:cs typeface="Times New Roman" panose="02020603050405020304" pitchFamily="18" charset="0"/>
            </a:endParaRPr>
          </a:p>
          <a:p>
            <a:pPr>
              <a:lnSpc>
                <a:spcPct val="107000"/>
              </a:lnSpc>
              <a:spcAft>
                <a:spcPts val="800"/>
              </a:spcAft>
            </a:pPr>
            <a:r>
              <a:rPr lang="ru-RU" sz="2200" b="1" dirty="0">
                <a:solidFill>
                  <a:srgbClr val="FF0000"/>
                </a:solidFill>
                <a:ea typeface="Calibri" panose="020F0502020204030204" pitchFamily="34" charset="0"/>
                <a:cs typeface="Times New Roman" panose="02020603050405020304" pitchFamily="18" charset="0"/>
              </a:rPr>
              <a:t>Профильный	     МСФО         Поиск аналогий             </a:t>
            </a:r>
            <a:r>
              <a:rPr lang="ru-RU" sz="2200" b="1" dirty="0" smtClean="0">
                <a:solidFill>
                  <a:srgbClr val="FF0000"/>
                </a:solidFill>
                <a:ea typeface="Calibri" panose="020F0502020204030204" pitchFamily="34" charset="0"/>
                <a:cs typeface="Times New Roman" panose="02020603050405020304" pitchFamily="18" charset="0"/>
              </a:rPr>
              <a:t>  Рекомендации</a:t>
            </a:r>
            <a:endParaRPr lang="ru-RU" sz="2200" b="1" dirty="0">
              <a:solidFill>
                <a:srgbClr val="FF0000"/>
              </a:solidFill>
              <a:ea typeface="Calibri" panose="020F0502020204030204" pitchFamily="34" charset="0"/>
              <a:cs typeface="Times New Roman" panose="02020603050405020304" pitchFamily="18" charset="0"/>
            </a:endParaRPr>
          </a:p>
          <a:p>
            <a:pPr>
              <a:lnSpc>
                <a:spcPct val="107000"/>
              </a:lnSpc>
              <a:spcAft>
                <a:spcPts val="800"/>
              </a:spcAft>
            </a:pPr>
            <a:r>
              <a:rPr lang="ru-RU" sz="2200" b="1" dirty="0">
                <a:solidFill>
                  <a:srgbClr val="FF0000"/>
                </a:solidFill>
                <a:ea typeface="Calibri" panose="020F0502020204030204" pitchFamily="34" charset="0"/>
                <a:cs typeface="Times New Roman" panose="02020603050405020304" pitchFamily="18" charset="0"/>
              </a:rPr>
              <a:t>ФСБУ				в «соседних» </a:t>
            </a:r>
          </a:p>
          <a:p>
            <a:pPr>
              <a:lnSpc>
                <a:spcPct val="107000"/>
              </a:lnSpc>
              <a:spcAft>
                <a:spcPts val="800"/>
              </a:spcAft>
            </a:pPr>
            <a:r>
              <a:rPr lang="ru-RU" sz="2200" b="1" dirty="0">
                <a:solidFill>
                  <a:srgbClr val="FF0000"/>
                </a:solidFill>
                <a:ea typeface="Calibri" panose="020F0502020204030204" pitchFamily="34" charset="0"/>
                <a:cs typeface="Times New Roman" panose="02020603050405020304" pitchFamily="18" charset="0"/>
              </a:rPr>
              <a:t>				ФСБУ</a:t>
            </a:r>
          </a:p>
        </p:txBody>
      </p:sp>
      <p:sp>
        <p:nvSpPr>
          <p:cNvPr id="6" name="Стрелка вправо 5"/>
          <p:cNvSpPr/>
          <p:nvPr/>
        </p:nvSpPr>
        <p:spPr>
          <a:xfrm>
            <a:off x="2168884" y="3129355"/>
            <a:ext cx="42862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7" name="Стрелка вправо 6"/>
          <p:cNvSpPr/>
          <p:nvPr/>
        </p:nvSpPr>
        <p:spPr>
          <a:xfrm>
            <a:off x="3505434" y="3141534"/>
            <a:ext cx="42862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8" name="Стрелка вправо 7"/>
          <p:cNvSpPr/>
          <p:nvPr/>
        </p:nvSpPr>
        <p:spPr>
          <a:xfrm>
            <a:off x="6125612" y="3109591"/>
            <a:ext cx="53829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9" name="Прямоугольник 8"/>
          <p:cNvSpPr/>
          <p:nvPr/>
        </p:nvSpPr>
        <p:spPr>
          <a:xfrm>
            <a:off x="3447819" y="4662983"/>
            <a:ext cx="8429684" cy="1614737"/>
          </a:xfrm>
          <a:prstGeom prst="rect">
            <a:avLst/>
          </a:prstGeom>
          <a:solidFill>
            <a:schemeClr val="accent3">
              <a:lumMod val="40000"/>
              <a:lumOff val="60000"/>
            </a:schemeClr>
          </a:solidFill>
        </p:spPr>
        <p:txBody>
          <a:bodyPr wrap="square">
            <a:spAutoFit/>
          </a:bodyPr>
          <a:lstStyle/>
          <a:p>
            <a:pPr algn="ctr">
              <a:lnSpc>
                <a:spcPct val="107000"/>
              </a:lnSpc>
              <a:spcAft>
                <a:spcPts val="800"/>
              </a:spcAft>
            </a:pPr>
            <a:r>
              <a:rPr lang="ru-RU" sz="2800" b="1" dirty="0">
                <a:solidFill>
                  <a:srgbClr val="FF0000"/>
                </a:solidFill>
                <a:ea typeface="Calibri" panose="020F0502020204030204" pitchFamily="34" charset="0"/>
                <a:cs typeface="Times New Roman" panose="02020603050405020304" pitchFamily="18" charset="0"/>
              </a:rPr>
              <a:t>ДО 2018 года:</a:t>
            </a:r>
          </a:p>
          <a:p>
            <a:pPr>
              <a:lnSpc>
                <a:spcPct val="107000"/>
              </a:lnSpc>
              <a:spcAft>
                <a:spcPts val="800"/>
              </a:spcAft>
            </a:pPr>
            <a:r>
              <a:rPr lang="ru-RU" sz="2400" b="1" dirty="0">
                <a:solidFill>
                  <a:srgbClr val="FF0000"/>
                </a:solidFill>
                <a:ea typeface="Calibri" panose="020F0502020204030204" pitchFamily="34" charset="0"/>
                <a:cs typeface="Times New Roman" panose="02020603050405020304" pitchFamily="18" charset="0"/>
              </a:rPr>
              <a:t>Профильный</a:t>
            </a:r>
            <a:r>
              <a:rPr lang="ru-RU" b="1" dirty="0">
                <a:solidFill>
                  <a:srgbClr val="FF0000"/>
                </a:solidFill>
                <a:ea typeface="Calibri" panose="020F0502020204030204" pitchFamily="34" charset="0"/>
                <a:cs typeface="Times New Roman" panose="02020603050405020304" pitchFamily="18" charset="0"/>
              </a:rPr>
              <a:t>	 	</a:t>
            </a:r>
            <a:r>
              <a:rPr lang="ru-RU" sz="2400" b="1" dirty="0">
                <a:solidFill>
                  <a:srgbClr val="FF0000"/>
                </a:solidFill>
                <a:ea typeface="Calibri" panose="020F0502020204030204" pitchFamily="34" charset="0"/>
                <a:cs typeface="Times New Roman" panose="02020603050405020304" pitchFamily="18" charset="0"/>
              </a:rPr>
              <a:t>Поиск аналогий  </a:t>
            </a:r>
            <a:r>
              <a:rPr lang="ru-RU" b="1" dirty="0">
                <a:solidFill>
                  <a:srgbClr val="FF0000"/>
                </a:solidFill>
                <a:ea typeface="Calibri" panose="020F0502020204030204" pitchFamily="34" charset="0"/>
                <a:cs typeface="Times New Roman" panose="02020603050405020304" pitchFamily="18" charset="0"/>
              </a:rPr>
              <a:t>    		</a:t>
            </a:r>
            <a:r>
              <a:rPr lang="ru-RU" sz="2800" b="1" dirty="0">
                <a:solidFill>
                  <a:srgbClr val="FF0000"/>
                </a:solidFill>
                <a:ea typeface="Calibri" panose="020F0502020204030204" pitchFamily="34" charset="0"/>
                <a:cs typeface="Times New Roman" panose="02020603050405020304" pitchFamily="18" charset="0"/>
              </a:rPr>
              <a:t>МСФО</a:t>
            </a:r>
          </a:p>
          <a:p>
            <a:pPr>
              <a:lnSpc>
                <a:spcPct val="107000"/>
              </a:lnSpc>
              <a:spcAft>
                <a:spcPts val="800"/>
              </a:spcAft>
            </a:pPr>
            <a:r>
              <a:rPr lang="ru-RU" sz="2400" b="1" dirty="0">
                <a:solidFill>
                  <a:srgbClr val="FF0000"/>
                </a:solidFill>
                <a:ea typeface="Calibri" panose="020F0502020204030204" pitchFamily="34" charset="0"/>
                <a:cs typeface="Times New Roman" panose="02020603050405020304" pitchFamily="18" charset="0"/>
              </a:rPr>
              <a:t>ФСБУ</a:t>
            </a:r>
            <a:r>
              <a:rPr lang="ru-RU" b="1" dirty="0">
                <a:solidFill>
                  <a:srgbClr val="FF0000"/>
                </a:solidFill>
                <a:ea typeface="Calibri" panose="020F0502020204030204" pitchFamily="34" charset="0"/>
                <a:cs typeface="Times New Roman" panose="02020603050405020304" pitchFamily="18" charset="0"/>
              </a:rPr>
              <a:t>			</a:t>
            </a:r>
            <a:r>
              <a:rPr lang="ru-RU" sz="2400" b="1" dirty="0">
                <a:solidFill>
                  <a:srgbClr val="FF0000"/>
                </a:solidFill>
                <a:ea typeface="Calibri" panose="020F0502020204030204" pitchFamily="34" charset="0"/>
                <a:cs typeface="Times New Roman" panose="02020603050405020304" pitchFamily="18" charset="0"/>
              </a:rPr>
              <a:t>в «соседних» ФСБУ</a:t>
            </a:r>
          </a:p>
        </p:txBody>
      </p:sp>
      <p:sp>
        <p:nvSpPr>
          <p:cNvPr id="11" name="Стрелка вправо 10"/>
          <p:cNvSpPr/>
          <p:nvPr/>
        </p:nvSpPr>
        <p:spPr>
          <a:xfrm>
            <a:off x="5246293" y="5700808"/>
            <a:ext cx="64294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2" name="Стрелка вправо 11"/>
          <p:cNvSpPr/>
          <p:nvPr/>
        </p:nvSpPr>
        <p:spPr>
          <a:xfrm>
            <a:off x="9069197" y="5644217"/>
            <a:ext cx="64294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xmlns="" val="7177748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277555" y="1396467"/>
          <a:ext cx="11682457" cy="5461533"/>
        </p:xfrm>
        <a:graphic>
          <a:graphicData uri="http://schemas.openxmlformats.org/drawingml/2006/table">
            <a:tbl>
              <a:tblPr/>
              <a:tblGrid>
                <a:gridCol w="3065678"/>
                <a:gridCol w="659027"/>
                <a:gridCol w="1968843"/>
                <a:gridCol w="436606"/>
                <a:gridCol w="4602309"/>
                <a:gridCol w="44450"/>
                <a:gridCol w="905544"/>
              </a:tblGrid>
              <a:tr h="156756">
                <a:tc gridSpan="7">
                  <a:txBody>
                    <a:bodyPr/>
                    <a:lstStyle/>
                    <a:p>
                      <a:pPr algn="ctr" fontAlgn="t"/>
                      <a:r>
                        <a:rPr lang="ru-RU" sz="2000" b="1" i="0" u="none" strike="noStrike" dirty="0">
                          <a:solidFill>
                            <a:srgbClr val="FF0000"/>
                          </a:solidFill>
                          <a:latin typeface="Times New Roman"/>
                        </a:rPr>
                        <a:t>РЕКОМЕНДАЦИИ В ОБЛАСТИ БУХГАЛТЕРСКОГО </a:t>
                      </a:r>
                      <a:r>
                        <a:rPr lang="ru-RU" sz="2000" b="1" i="0" u="none" strike="noStrike" dirty="0" smtClean="0">
                          <a:solidFill>
                            <a:srgbClr val="FF0000"/>
                          </a:solidFill>
                          <a:latin typeface="Times New Roman"/>
                        </a:rPr>
                        <a:t>УЧЕТА (ст. 21 ФЗ № 402)</a:t>
                      </a:r>
                      <a:endParaRPr lang="ru-RU" sz="2000" b="1" i="0" u="none" strike="noStrike" dirty="0">
                        <a:solidFill>
                          <a:srgbClr val="FF0000"/>
                        </a:solidFill>
                        <a:latin typeface="Times New Roman"/>
                      </a:endParaRPr>
                    </a:p>
                  </a:txBody>
                  <a:tcPr marL="9525" marR="9525" marT="9525"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70483">
                <a:tc>
                  <a:txBody>
                    <a:bodyPr/>
                    <a:lstStyle/>
                    <a:p>
                      <a:pPr algn="ctr" fontAlgn="t"/>
                      <a:endParaRPr lang="ru-RU" sz="20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endParaRPr lang="ru-RU"/>
                    </a:p>
                  </a:txBody>
                  <a:tcPr marL="9525" marR="9525" marT="9525" marB="0">
                    <a:lnL>
                      <a:noFill/>
                    </a:lnL>
                    <a:lnR>
                      <a:noFill/>
                    </a:lnR>
                    <a:lnT>
                      <a:noFill/>
                    </a:lnT>
                    <a:lnB>
                      <a:noFill/>
                    </a:lnB>
                  </a:tcPr>
                </a:tc>
                <a:tc>
                  <a:txBody>
                    <a:bodyPr/>
                    <a:lstStyle/>
                    <a:p>
                      <a:pPr algn="ctr" fontAlgn="t"/>
                      <a:endParaRPr lang="ru-RU" sz="1200" b="0" i="0" u="none" strike="noStrike" dirty="0">
                        <a:solidFill>
                          <a:srgbClr val="000000"/>
                        </a:solidFill>
                        <a:latin typeface="Times New Roman"/>
                      </a:endParaRPr>
                    </a:p>
                  </a:txBody>
                  <a:tcPr marL="9525" marR="9525" marT="9525" marB="0">
                    <a:lnL>
                      <a:noFill/>
                    </a:lnL>
                    <a:lnR>
                      <a:noFill/>
                    </a:lnR>
                    <a:lnT>
                      <a:noFill/>
                    </a:lnT>
                    <a:lnB>
                      <a:noFill/>
                    </a:lnB>
                  </a:tcPr>
                </a:tc>
              </a:tr>
              <a:tr h="1971088">
                <a:tc>
                  <a:txBody>
                    <a:bodyPr/>
                    <a:lstStyle/>
                    <a:p>
                      <a:pPr algn="ctr" fontAlgn="t">
                        <a:buFont typeface="Wingdings" pitchFamily="2" charset="2"/>
                        <a:buNone/>
                      </a:pPr>
                      <a:r>
                        <a:rPr lang="ru-RU" sz="2000" b="0" i="0" u="none" strike="noStrike" dirty="0">
                          <a:solidFill>
                            <a:srgbClr val="000000"/>
                          </a:solidFill>
                          <a:latin typeface="Times New Roman"/>
                        </a:rPr>
                        <a:t>принимаются в </a:t>
                      </a:r>
                      <a:r>
                        <a:rPr lang="ru-RU" sz="2000" b="0" i="0" u="none" strike="noStrike" dirty="0" smtClean="0">
                          <a:solidFill>
                            <a:srgbClr val="000000"/>
                          </a:solidFill>
                          <a:latin typeface="Times New Roman"/>
                        </a:rPr>
                        <a:t>целях</a:t>
                      </a:r>
                    </a:p>
                    <a:p>
                      <a:pPr algn="l" fontAlgn="t">
                        <a:buFont typeface="Wingdings" pitchFamily="2" charset="2"/>
                        <a:buChar char="q"/>
                      </a:pPr>
                      <a:r>
                        <a:rPr lang="ru-RU" sz="2000" b="0" i="1" u="none" strike="noStrike" dirty="0" smtClean="0">
                          <a:solidFill>
                            <a:srgbClr val="000000"/>
                          </a:solidFill>
                          <a:latin typeface="Times New Roman"/>
                        </a:rPr>
                        <a:t> </a:t>
                      </a:r>
                      <a:r>
                        <a:rPr lang="ru-RU" sz="2000" b="0" i="1" u="none" strike="noStrike" dirty="0">
                          <a:solidFill>
                            <a:srgbClr val="000000"/>
                          </a:solidFill>
                          <a:latin typeface="Times New Roman"/>
                        </a:rPr>
                        <a:t>правильного применения </a:t>
                      </a:r>
                      <a:r>
                        <a:rPr lang="ru-RU" sz="2000" b="0" i="1" u="none" strike="noStrike" dirty="0" smtClean="0">
                          <a:solidFill>
                            <a:srgbClr val="000000"/>
                          </a:solidFill>
                          <a:latin typeface="Times New Roman"/>
                        </a:rPr>
                        <a:t>ФСБУ </a:t>
                      </a:r>
                      <a:r>
                        <a:rPr lang="ru-RU" sz="2000" b="0" i="1" u="none" strike="noStrike" dirty="0">
                          <a:solidFill>
                            <a:srgbClr val="000000"/>
                          </a:solidFill>
                          <a:latin typeface="Times New Roman"/>
                        </a:rPr>
                        <a:t>и отраслевых стандартов, </a:t>
                      </a:r>
                      <a:endParaRPr lang="ru-RU" sz="2000" b="0" i="1" u="none" strike="noStrike" dirty="0" smtClean="0">
                        <a:solidFill>
                          <a:srgbClr val="000000"/>
                        </a:solidFill>
                        <a:latin typeface="Times New Roman"/>
                      </a:endParaRPr>
                    </a:p>
                    <a:p>
                      <a:pPr algn="l" fontAlgn="t">
                        <a:buFont typeface="Wingdings" pitchFamily="2" charset="2"/>
                        <a:buChar char="q"/>
                      </a:pPr>
                      <a:r>
                        <a:rPr lang="ru-RU" sz="2000" b="0" i="1" u="none" strike="noStrike" dirty="0" smtClean="0">
                          <a:solidFill>
                            <a:srgbClr val="000000"/>
                          </a:solidFill>
                          <a:latin typeface="Times New Roman"/>
                        </a:rPr>
                        <a:t>уменьшения </a:t>
                      </a:r>
                      <a:r>
                        <a:rPr lang="ru-RU" sz="2000" b="0" i="1" u="none" strike="noStrike" dirty="0">
                          <a:solidFill>
                            <a:srgbClr val="000000"/>
                          </a:solidFill>
                          <a:latin typeface="Times New Roman"/>
                        </a:rPr>
                        <a:t>расходов на организацию </a:t>
                      </a:r>
                      <a:r>
                        <a:rPr lang="ru-RU" sz="2000" b="0" i="1" u="none" strike="noStrike" dirty="0" smtClean="0">
                          <a:solidFill>
                            <a:srgbClr val="000000"/>
                          </a:solidFill>
                          <a:latin typeface="Times New Roman"/>
                        </a:rPr>
                        <a:t>БУ,</a:t>
                      </a:r>
                    </a:p>
                    <a:p>
                      <a:pPr algn="l" fontAlgn="t">
                        <a:buFont typeface="Wingdings" pitchFamily="2" charset="2"/>
                        <a:buChar char="q"/>
                      </a:pPr>
                      <a:r>
                        <a:rPr lang="ru-RU" sz="2000" b="0" i="1" u="none" strike="noStrike" dirty="0" smtClean="0">
                          <a:solidFill>
                            <a:srgbClr val="000000"/>
                          </a:solidFill>
                          <a:latin typeface="Times New Roman"/>
                        </a:rPr>
                        <a:t> </a:t>
                      </a:r>
                      <a:r>
                        <a:rPr lang="ru-RU" sz="2000" b="0" i="1" u="none" strike="noStrike" dirty="0">
                          <a:solidFill>
                            <a:srgbClr val="000000"/>
                          </a:solidFill>
                          <a:latin typeface="Times New Roman"/>
                        </a:rPr>
                        <a:t>а также распространения передового опыта организации и ведения бухгалтерского учета, результатов исследований и разработок в области </a:t>
                      </a:r>
                      <a:r>
                        <a:rPr lang="ru-RU" sz="2000" b="0" i="1" u="none" strike="noStrike" dirty="0" smtClean="0">
                          <a:solidFill>
                            <a:srgbClr val="000000"/>
                          </a:solidFill>
                          <a:latin typeface="Times New Roman"/>
                        </a:rPr>
                        <a:t>БУ</a:t>
                      </a:r>
                      <a:endParaRPr lang="ru-RU" sz="2000" b="0" i="1"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r>
                        <a:rPr lang="ru-RU" sz="2000" b="1" i="0" u="none" strike="noStrike" dirty="0">
                          <a:solidFill>
                            <a:srgbClr val="FF0000"/>
                          </a:solidFill>
                          <a:latin typeface="Times New Roman"/>
                        </a:rPr>
                        <a:t>применяются на добровольной основе</a:t>
                      </a:r>
                      <a:br>
                        <a:rPr lang="ru-RU" sz="2000" b="1" i="0" u="none" strike="noStrike" dirty="0">
                          <a:solidFill>
                            <a:srgbClr val="FF0000"/>
                          </a:solidFill>
                          <a:latin typeface="Times New Roman"/>
                        </a:rPr>
                      </a:br>
                      <a:endParaRPr lang="ru-RU" sz="2000" b="1" i="0" u="none" strike="noStrike" dirty="0">
                        <a:solidFill>
                          <a:srgbClr val="FF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5" marR="9525" marT="9525" marB="0">
                    <a:lnL>
                      <a:noFill/>
                    </a:lnL>
                    <a:lnR>
                      <a:noFill/>
                    </a:lnR>
                    <a:lnT>
                      <a:noFill/>
                    </a:lnT>
                    <a:lnB>
                      <a:noFill/>
                    </a:lnB>
                  </a:tcPr>
                </a:tc>
                <a:tc gridSpan="3">
                  <a:txBody>
                    <a:bodyPr/>
                    <a:lstStyle/>
                    <a:p>
                      <a:pPr algn="ctr" fontAlgn="t"/>
                      <a:r>
                        <a:rPr lang="ru-RU" sz="2000" b="0" i="0" u="none" strike="noStrike" dirty="0">
                          <a:solidFill>
                            <a:srgbClr val="000000"/>
                          </a:solidFill>
                          <a:latin typeface="Times New Roman"/>
                        </a:rPr>
                        <a:t>могут приниматься в </a:t>
                      </a:r>
                      <a:r>
                        <a:rPr lang="ru-RU" sz="2000" b="0" i="0" u="none" strike="noStrike" dirty="0" smtClean="0">
                          <a:solidFill>
                            <a:srgbClr val="000000"/>
                          </a:solidFill>
                          <a:latin typeface="Times New Roman"/>
                        </a:rPr>
                        <a:t>отношении</a:t>
                      </a:r>
                      <a:r>
                        <a:rPr lang="ru-RU" sz="2000" b="0" i="0" u="none" strike="noStrike" dirty="0">
                          <a:solidFill>
                            <a:srgbClr val="000000"/>
                          </a:solidFill>
                          <a:latin typeface="Times New Roman"/>
                        </a:rPr>
                        <a:t/>
                      </a:r>
                      <a:br>
                        <a:rPr lang="ru-RU" sz="2000" b="0" i="0" u="none" strike="noStrike" dirty="0">
                          <a:solidFill>
                            <a:srgbClr val="000000"/>
                          </a:solidFill>
                          <a:latin typeface="Times New Roman"/>
                        </a:rPr>
                      </a:br>
                      <a:r>
                        <a:rPr lang="ru-RU" sz="2000" b="0" i="0" u="none" strike="noStrike" dirty="0">
                          <a:solidFill>
                            <a:srgbClr val="000000"/>
                          </a:solidFill>
                          <a:latin typeface="Times New Roman"/>
                        </a:rPr>
                        <a:t> порядка </a:t>
                      </a:r>
                      <a:r>
                        <a:rPr lang="ru-RU" sz="2000" b="0" i="0" u="none" strike="noStrike" dirty="0" smtClean="0">
                          <a:solidFill>
                            <a:srgbClr val="000000"/>
                          </a:solidFill>
                          <a:latin typeface="Times New Roman"/>
                        </a:rPr>
                        <a:t>применения:</a:t>
                      </a:r>
                    </a:p>
                    <a:p>
                      <a:pPr algn="l" fontAlgn="t">
                        <a:buFont typeface="Wingdings" pitchFamily="2" charset="2"/>
                        <a:buChar char="q"/>
                      </a:pPr>
                      <a:r>
                        <a:rPr lang="ru-RU" sz="2000" b="0" i="0" u="none" strike="noStrike" dirty="0" smtClean="0">
                          <a:solidFill>
                            <a:srgbClr val="000000"/>
                          </a:solidFill>
                          <a:latin typeface="Times New Roman"/>
                        </a:rPr>
                        <a:t> </a:t>
                      </a:r>
                      <a:r>
                        <a:rPr lang="ru-RU" sz="2000" b="0" i="1" u="none" strike="noStrike" dirty="0" smtClean="0">
                          <a:solidFill>
                            <a:srgbClr val="000000"/>
                          </a:solidFill>
                          <a:latin typeface="Times New Roman"/>
                        </a:rPr>
                        <a:t>ФСБУ </a:t>
                      </a:r>
                      <a:r>
                        <a:rPr lang="ru-RU" sz="2000" b="0" i="1" u="none" strike="noStrike" dirty="0">
                          <a:solidFill>
                            <a:srgbClr val="000000"/>
                          </a:solidFill>
                          <a:latin typeface="Times New Roman"/>
                        </a:rPr>
                        <a:t>и отраслевых стандартов</a:t>
                      </a:r>
                      <a:r>
                        <a:rPr lang="ru-RU" sz="2000" b="0" i="1" u="none" strike="noStrike" dirty="0" smtClean="0">
                          <a:solidFill>
                            <a:srgbClr val="000000"/>
                          </a:solidFill>
                          <a:latin typeface="Times New Roman"/>
                        </a:rPr>
                        <a:t>,</a:t>
                      </a:r>
                    </a:p>
                    <a:p>
                      <a:pPr algn="l" fontAlgn="t">
                        <a:buFont typeface="Wingdings" pitchFamily="2" charset="2"/>
                        <a:buChar char="q"/>
                      </a:pPr>
                      <a:r>
                        <a:rPr lang="ru-RU" sz="2000" b="0" i="1" u="none" strike="noStrike" dirty="0" smtClean="0">
                          <a:solidFill>
                            <a:srgbClr val="000000"/>
                          </a:solidFill>
                          <a:latin typeface="Times New Roman"/>
                        </a:rPr>
                        <a:t>форм </a:t>
                      </a:r>
                      <a:r>
                        <a:rPr lang="ru-RU" sz="2000" b="0" i="1" u="none" strike="noStrike" dirty="0">
                          <a:solidFill>
                            <a:srgbClr val="000000"/>
                          </a:solidFill>
                          <a:latin typeface="Times New Roman"/>
                        </a:rPr>
                        <a:t>документов бухгалтерского учета, </a:t>
                      </a:r>
                      <a:endParaRPr lang="ru-RU" sz="2000" b="0" i="1" u="none" strike="noStrike" dirty="0" smtClean="0">
                        <a:solidFill>
                          <a:srgbClr val="000000"/>
                        </a:solidFill>
                        <a:latin typeface="Times New Roman"/>
                      </a:endParaRPr>
                    </a:p>
                    <a:p>
                      <a:pPr algn="l" fontAlgn="t">
                        <a:buFont typeface="Wingdings" pitchFamily="2" charset="2"/>
                        <a:buChar char="q"/>
                      </a:pPr>
                      <a:r>
                        <a:rPr lang="ru-RU" sz="2000" b="0" i="1" u="none" strike="noStrike" dirty="0" smtClean="0">
                          <a:solidFill>
                            <a:srgbClr val="000000"/>
                          </a:solidFill>
                          <a:latin typeface="Times New Roman"/>
                        </a:rPr>
                        <a:t>организационных </a:t>
                      </a:r>
                      <a:r>
                        <a:rPr lang="ru-RU" sz="2000" b="0" i="1" u="none" strike="noStrike" dirty="0">
                          <a:solidFill>
                            <a:srgbClr val="000000"/>
                          </a:solidFill>
                          <a:latin typeface="Times New Roman"/>
                        </a:rPr>
                        <a:t>форм ведения бухгалтерского учета</a:t>
                      </a:r>
                      <a:r>
                        <a:rPr lang="ru-RU" sz="2000" b="0" i="1" u="none" strike="noStrike" dirty="0" smtClean="0">
                          <a:solidFill>
                            <a:srgbClr val="000000"/>
                          </a:solidFill>
                          <a:latin typeface="Times New Roman"/>
                        </a:rPr>
                        <a:t>,</a:t>
                      </a:r>
                    </a:p>
                    <a:p>
                      <a:pPr algn="l" fontAlgn="t">
                        <a:buFont typeface="Wingdings" pitchFamily="2" charset="2"/>
                        <a:buChar char="q"/>
                      </a:pPr>
                      <a:r>
                        <a:rPr lang="ru-RU" sz="2000" b="0" i="1" u="none" strike="noStrike" dirty="0" smtClean="0">
                          <a:solidFill>
                            <a:srgbClr val="000000"/>
                          </a:solidFill>
                          <a:latin typeface="Times New Roman"/>
                        </a:rPr>
                        <a:t>организации </a:t>
                      </a:r>
                      <a:r>
                        <a:rPr lang="ru-RU" sz="2000" b="0" i="1" u="none" strike="noStrike" dirty="0">
                          <a:solidFill>
                            <a:srgbClr val="000000"/>
                          </a:solidFill>
                          <a:latin typeface="Times New Roman"/>
                        </a:rPr>
                        <a:t>бухгалтерских служб экономических субъектов, </a:t>
                      </a:r>
                      <a:endParaRPr lang="ru-RU" sz="2000" b="0" i="1" u="none" strike="noStrike" dirty="0" smtClean="0">
                        <a:solidFill>
                          <a:srgbClr val="000000"/>
                        </a:solidFill>
                        <a:latin typeface="Times New Roman"/>
                      </a:endParaRPr>
                    </a:p>
                    <a:p>
                      <a:pPr algn="l" fontAlgn="t">
                        <a:buFont typeface="Wingdings" pitchFamily="2" charset="2"/>
                        <a:buChar char="q"/>
                      </a:pPr>
                      <a:r>
                        <a:rPr lang="ru-RU" sz="2000" b="0" i="1" u="none" strike="noStrike" dirty="0" smtClean="0">
                          <a:solidFill>
                            <a:srgbClr val="000000"/>
                          </a:solidFill>
                          <a:latin typeface="Times New Roman"/>
                        </a:rPr>
                        <a:t>технологии </a:t>
                      </a:r>
                      <a:r>
                        <a:rPr lang="ru-RU" sz="2000" b="0" i="1" u="none" strike="noStrike" dirty="0">
                          <a:solidFill>
                            <a:srgbClr val="000000"/>
                          </a:solidFill>
                          <a:latin typeface="Times New Roman"/>
                        </a:rPr>
                        <a:t>ведения бухгалтерского учета, </a:t>
                      </a:r>
                      <a:endParaRPr lang="ru-RU" sz="2000" b="0" i="1" u="none" strike="noStrike" dirty="0" smtClean="0">
                        <a:solidFill>
                          <a:srgbClr val="000000"/>
                        </a:solidFill>
                        <a:latin typeface="Times New Roman"/>
                      </a:endParaRPr>
                    </a:p>
                    <a:p>
                      <a:pPr algn="l" fontAlgn="t">
                        <a:buFont typeface="Wingdings" pitchFamily="2" charset="2"/>
                        <a:buChar char="q"/>
                      </a:pPr>
                      <a:r>
                        <a:rPr lang="ru-RU" sz="2000" b="0" i="1" u="none" strike="noStrike" dirty="0" smtClean="0">
                          <a:solidFill>
                            <a:srgbClr val="000000"/>
                          </a:solidFill>
                          <a:latin typeface="Times New Roman"/>
                        </a:rPr>
                        <a:t>порядка </a:t>
                      </a:r>
                      <a:r>
                        <a:rPr lang="ru-RU" sz="2000" b="0" i="1" u="none" strike="noStrike" dirty="0">
                          <a:solidFill>
                            <a:srgbClr val="000000"/>
                          </a:solidFill>
                          <a:latin typeface="Times New Roman"/>
                        </a:rPr>
                        <a:t>организации и осуществления внутреннего контроля их деятельности и ведения бухгалтерского учета</a:t>
                      </a:r>
                      <a:r>
                        <a:rPr lang="ru-RU" sz="2000" b="0" i="1" u="none" strike="noStrike" dirty="0" smtClean="0">
                          <a:solidFill>
                            <a:srgbClr val="000000"/>
                          </a:solidFill>
                          <a:latin typeface="Times New Roman"/>
                        </a:rPr>
                        <a:t>,</a:t>
                      </a:r>
                    </a:p>
                    <a:p>
                      <a:pPr algn="l" fontAlgn="t">
                        <a:buFont typeface="Wingdings" pitchFamily="2" charset="2"/>
                        <a:buChar char="q"/>
                      </a:pPr>
                      <a:r>
                        <a:rPr lang="ru-RU" sz="2000" b="0" i="1" u="none" strike="noStrike" dirty="0" smtClean="0">
                          <a:solidFill>
                            <a:srgbClr val="000000"/>
                          </a:solidFill>
                          <a:latin typeface="Times New Roman"/>
                        </a:rPr>
                        <a:t> </a:t>
                      </a:r>
                      <a:r>
                        <a:rPr lang="ru-RU" sz="2000" b="0" i="1" u="none" strike="noStrike" dirty="0">
                          <a:solidFill>
                            <a:srgbClr val="000000"/>
                          </a:solidFill>
                          <a:latin typeface="Times New Roman"/>
                        </a:rPr>
                        <a:t>а также порядка разработки этими лицами стандартов.</a:t>
                      </a:r>
                    </a:p>
                  </a:txBody>
                  <a:tcPr marL="9525" marR="9525" marT="9525" marB="0">
                    <a:lnL>
                      <a:noFill/>
                    </a:lnL>
                    <a:lnR>
                      <a:noFill/>
                    </a:lnR>
                    <a:lnT>
                      <a:noFill/>
                    </a:lnT>
                    <a:lnB>
                      <a:noFill/>
                    </a:lnB>
                  </a:tcPr>
                </a:tc>
                <a:tc hMerge="1">
                  <a:txBody>
                    <a:bodyPr/>
                    <a:lstStyle/>
                    <a:p>
                      <a:endParaRPr lang="ru-RU"/>
                    </a:p>
                  </a:txBody>
                  <a:tcPr marL="9525" marR="9525" marT="9525" marB="0">
                    <a:lnL>
                      <a:noFill/>
                    </a:lnL>
                    <a:lnR>
                      <a:noFill/>
                    </a:lnR>
                    <a:lnT>
                      <a:noFill/>
                    </a:lnT>
                    <a:lnB>
                      <a:noFill/>
                    </a:lnB>
                  </a:tcPr>
                </a:tc>
                <a:tc hMerge="1">
                  <a:txBody>
                    <a:bodyPr/>
                    <a:lstStyle/>
                    <a:p>
                      <a:pPr algn="ctr" fontAlgn="t"/>
                      <a:endParaRPr lang="ru-RU" sz="1200" b="0" i="0" u="none" strike="noStrike" dirty="0">
                        <a:solidFill>
                          <a:srgbClr val="000000"/>
                        </a:solidFill>
                        <a:latin typeface="Times New Roman"/>
                      </a:endParaRPr>
                    </a:p>
                  </a:txBody>
                  <a:tcPr marL="9525" marR="9525" marT="9525" marB="0">
                    <a:lnL>
                      <a:noFill/>
                    </a:lnL>
                    <a:lnR>
                      <a:noFill/>
                    </a:lnR>
                    <a:lnT>
                      <a:noFill/>
                    </a:lnT>
                    <a:lnB>
                      <a:noFill/>
                    </a:lnB>
                  </a:tcPr>
                </a:tc>
              </a:tr>
            </a:tbl>
          </a:graphicData>
        </a:graphic>
      </p:graphicFrame>
      <p:sp>
        <p:nvSpPr>
          <p:cNvPr id="4" name="Стрелка вниз 3"/>
          <p:cNvSpPr/>
          <p:nvPr/>
        </p:nvSpPr>
        <p:spPr>
          <a:xfrm>
            <a:off x="1611162" y="167493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4899788" y="165753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p:cNvSpPr/>
          <p:nvPr/>
        </p:nvSpPr>
        <p:spPr>
          <a:xfrm>
            <a:off x="8438203" y="170921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верх 6"/>
          <p:cNvSpPr/>
          <p:nvPr/>
        </p:nvSpPr>
        <p:spPr>
          <a:xfrm>
            <a:off x="4901609" y="3530008"/>
            <a:ext cx="484632" cy="179690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верх 7"/>
          <p:cNvSpPr/>
          <p:nvPr/>
        </p:nvSpPr>
        <p:spPr>
          <a:xfrm rot="16200000">
            <a:off x="3665752" y="3954247"/>
            <a:ext cx="484632" cy="251871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mtdata.ru/u26/photo9E30/20272374818-0/original.jpg"/>
          <p:cNvPicPr>
            <a:picLocks noChangeAspect="1" noChangeArrowheads="1"/>
          </p:cNvPicPr>
          <p:nvPr/>
        </p:nvPicPr>
        <p:blipFill>
          <a:blip r:embed="rId2" cstate="print"/>
          <a:srcRect/>
          <a:stretch>
            <a:fillRect/>
          </a:stretch>
        </p:blipFill>
        <p:spPr bwMode="auto">
          <a:xfrm>
            <a:off x="2192594" y="1394217"/>
            <a:ext cx="7861554" cy="5253282"/>
          </a:xfrm>
          <a:prstGeom prst="rect">
            <a:avLst/>
          </a:prstGeom>
          <a:noFill/>
        </p:spPr>
      </p:pic>
    </p:spTree>
    <p:extLst>
      <p:ext uri="{BB962C8B-B14F-4D97-AF65-F5344CB8AC3E}">
        <p14:creationId xmlns:p14="http://schemas.microsoft.com/office/powerpoint/2010/main" xmlns="" val="1765090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128241" y="1331506"/>
            <a:ext cx="5680495" cy="5526494"/>
          </a:xfrm>
          <a:prstGeom prst="rect">
            <a:avLst/>
          </a:prstGeom>
          <a:noFill/>
          <a:ln w="9525">
            <a:noFill/>
            <a:miter lim="800000"/>
            <a:headEnd/>
            <a:tailEnd/>
          </a:ln>
          <a:effectLst/>
        </p:spPr>
      </p:pic>
      <p:sp>
        <p:nvSpPr>
          <p:cNvPr id="3" name="Прямоугольник 2"/>
          <p:cNvSpPr/>
          <p:nvPr/>
        </p:nvSpPr>
        <p:spPr>
          <a:xfrm>
            <a:off x="5557283" y="2414167"/>
            <a:ext cx="6096000" cy="2308324"/>
          </a:xfrm>
          <a:prstGeom prst="rect">
            <a:avLst/>
          </a:prstGeom>
          <a:solidFill>
            <a:schemeClr val="accent4">
              <a:lumMod val="20000"/>
              <a:lumOff val="80000"/>
            </a:schemeClr>
          </a:solidFill>
        </p:spPr>
        <p:txBody>
          <a:bodyPr wrap="square">
            <a:spAutoFit/>
          </a:bodyPr>
          <a:lstStyle/>
          <a:p>
            <a:r>
              <a:rPr lang="ru-RU" sz="2400" b="1" dirty="0" smtClean="0">
                <a:solidFill>
                  <a:srgbClr val="FF0000"/>
                </a:solidFill>
              </a:rPr>
              <a:t>ФСБУ 6/2020</a:t>
            </a:r>
          </a:p>
          <a:p>
            <a:pPr algn="just"/>
            <a:r>
              <a:rPr lang="ru-RU" sz="2400" dirty="0" smtClean="0"/>
              <a:t>39. В бухгалтерском учете суммы накопленной амортизации и обесценения по объекту основных средств отражаются отдельно от первоначальной стоимости этого объекта и не изменяют ее.</a:t>
            </a:r>
            <a:endParaRPr lang="ru-RU" sz="2400" dirty="0"/>
          </a:p>
        </p:txBody>
      </p:sp>
      <p:sp>
        <p:nvSpPr>
          <p:cNvPr id="4" name="Стрелка влево 3"/>
          <p:cNvSpPr/>
          <p:nvPr/>
        </p:nvSpPr>
        <p:spPr>
          <a:xfrm>
            <a:off x="9771320" y="4486940"/>
            <a:ext cx="1935126" cy="13822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pic>
        <p:nvPicPr>
          <p:cNvPr id="6" name="Рисунок 5"/>
          <p:cNvPicPr>
            <a:picLocks noChangeAspect="1"/>
          </p:cNvPicPr>
          <p:nvPr/>
        </p:nvPicPr>
        <p:blipFill>
          <a:blip r:embed="rId3" cstate="print"/>
          <a:stretch>
            <a:fillRect/>
          </a:stretch>
        </p:blipFill>
        <p:spPr>
          <a:xfrm>
            <a:off x="5979686" y="4774019"/>
            <a:ext cx="1420574" cy="1917776"/>
          </a:xfrm>
          <a:prstGeom prst="rect">
            <a:avLst/>
          </a:prstGeom>
        </p:spPr>
      </p:pic>
      <p:sp>
        <p:nvSpPr>
          <p:cNvPr id="7" name="Прямоугольник 6"/>
          <p:cNvSpPr/>
          <p:nvPr/>
        </p:nvSpPr>
        <p:spPr>
          <a:xfrm>
            <a:off x="5648787" y="1170984"/>
            <a:ext cx="6110822" cy="1200329"/>
          </a:xfrm>
          <a:prstGeom prst="rect">
            <a:avLst/>
          </a:prstGeom>
        </p:spPr>
        <p:txBody>
          <a:bodyPr wrap="square">
            <a:spAutoFit/>
          </a:bodyPr>
          <a:lstStyle/>
          <a:p>
            <a:pPr algn="ctr"/>
            <a:r>
              <a:rPr lang="ru-RU" sz="2400" b="1" dirty="0" smtClean="0">
                <a:solidFill>
                  <a:srgbClr val="FF0000"/>
                </a:solidFill>
                <a:latin typeface="Times New Roman" pitchFamily="18" charset="0"/>
                <a:cs typeface="Times New Roman" pitchFamily="18" charset="0"/>
              </a:rPr>
              <a:t>ПРОБЛЕМА 1:</a:t>
            </a:r>
          </a:p>
          <a:p>
            <a:pPr algn="ctr"/>
            <a:r>
              <a:rPr lang="ru-RU" sz="2400" b="1" dirty="0" smtClean="0">
                <a:solidFill>
                  <a:srgbClr val="0000FF"/>
                </a:solidFill>
                <a:latin typeface="Times New Roman" panose="02020603050405020304" pitchFamily="18" charset="0"/>
              </a:rPr>
              <a:t>О НЕПРОТИВОРЕЧИВОСТИ  ДОКУМЕНТОВ  ГОСРЕГУЛЯТОРОВ</a:t>
            </a:r>
            <a:endParaRPr lang="ru-RU" sz="2400" dirty="0">
              <a:solidFill>
                <a:srgbClr val="0000FF"/>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1494504" y="1486912"/>
            <a:ext cx="9178874" cy="50850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1011" y="1356851"/>
            <a:ext cx="10619775" cy="4801314"/>
          </a:xfrm>
          <a:prstGeom prst="rect">
            <a:avLst/>
          </a:prstGeom>
          <a:solidFill>
            <a:schemeClr val="accent5">
              <a:lumMod val="20000"/>
              <a:lumOff val="80000"/>
            </a:schemeClr>
          </a:solidFill>
        </p:spPr>
        <p:txBody>
          <a:bodyPr wrap="square">
            <a:spAutoFit/>
          </a:bodyPr>
          <a:lstStyle/>
          <a:p>
            <a:r>
              <a:rPr lang="ru-RU" b="1" dirty="0">
                <a:solidFill>
                  <a:srgbClr val="1A0DAB"/>
                </a:solidFill>
                <a:latin typeface="PT Sans"/>
                <a:hlinkClick r:id="rId2"/>
              </a:rPr>
              <a:t>"Рекомендации аудиторским организациям, индивидуальным аудиторам, аудиторам по проведению аудита годовой бухгалтерской отчетности организаций за 2021 год" (приложение к письму Минфина России от 18.01.2022 N 07-04-09/2185)</a:t>
            </a:r>
            <a:endParaRPr lang="ru-RU" b="1" dirty="0">
              <a:solidFill>
                <a:srgbClr val="1A0DAB"/>
              </a:solidFill>
              <a:latin typeface="PT Sans"/>
            </a:endParaRPr>
          </a:p>
          <a:p>
            <a:pPr algn="ctr"/>
            <a:r>
              <a:rPr lang="ru-RU" b="1" dirty="0">
                <a:solidFill>
                  <a:srgbClr val="000000"/>
                </a:solidFill>
                <a:latin typeface="Arial" panose="020B0604020202020204" pitchFamily="34" charset="0"/>
              </a:rPr>
              <a:t>Непротиворечивость документов в области регулирования</a:t>
            </a:r>
          </a:p>
          <a:p>
            <a:pPr algn="ctr"/>
            <a:r>
              <a:rPr lang="ru-RU" b="1" dirty="0">
                <a:solidFill>
                  <a:srgbClr val="000000"/>
                </a:solidFill>
                <a:latin typeface="Arial" panose="020B0604020202020204" pitchFamily="34" charset="0"/>
              </a:rPr>
              <a:t>бухгалтерского учета</a:t>
            </a:r>
          </a:p>
          <a:p>
            <a:pPr indent="342900"/>
            <a:r>
              <a:rPr lang="ru-RU" dirty="0">
                <a:solidFill>
                  <a:srgbClr val="000000"/>
                </a:solidFill>
                <a:latin typeface="Times New Roman" panose="02020603050405020304" pitchFamily="18" charset="0"/>
              </a:rPr>
              <a:t>В соответствии со </a:t>
            </a:r>
            <a:r>
              <a:rPr lang="ru-RU" u="sng" dirty="0">
                <a:solidFill>
                  <a:srgbClr val="1A0DAB"/>
                </a:solidFill>
                <a:latin typeface="Times New Roman" panose="02020603050405020304" pitchFamily="18" charset="0"/>
                <a:hlinkClick r:id="rId3"/>
              </a:rPr>
              <a:t>статьей 21</a:t>
            </a:r>
            <a:r>
              <a:rPr lang="ru-RU" dirty="0">
                <a:solidFill>
                  <a:srgbClr val="000000"/>
                </a:solidFill>
                <a:latin typeface="Times New Roman" panose="02020603050405020304" pitchFamily="18" charset="0"/>
              </a:rPr>
              <a:t> Федерального закона "О бухгалтерском учете":</a:t>
            </a:r>
          </a:p>
          <a:p>
            <a:pPr indent="342900"/>
            <a:r>
              <a:rPr lang="ru-RU" dirty="0">
                <a:solidFill>
                  <a:srgbClr val="000000"/>
                </a:solidFill>
                <a:latin typeface="Times New Roman" panose="02020603050405020304" pitchFamily="18" charset="0"/>
              </a:rPr>
              <a:t>федеральные стандарты бухгалтерского учета устанавливают минимально необходимые требования к бухгалтерскому учету, а также допустимые способы ведения бухгалтерского учета для экономических субъектов независимо от вида экономической деятельности </a:t>
            </a:r>
            <a:r>
              <a:rPr lang="ru-RU" u="sng" dirty="0">
                <a:solidFill>
                  <a:srgbClr val="1A0DAB"/>
                </a:solidFill>
                <a:latin typeface="Times New Roman" panose="02020603050405020304" pitchFamily="18" charset="0"/>
                <a:hlinkClick r:id="rId3"/>
              </a:rPr>
              <a:t>(часть 2.1)</a:t>
            </a:r>
            <a:r>
              <a:rPr lang="ru-RU" dirty="0">
                <a:solidFill>
                  <a:srgbClr val="000000"/>
                </a:solidFill>
                <a:latin typeface="Times New Roman" panose="02020603050405020304" pitchFamily="18" charset="0"/>
              </a:rPr>
              <a:t>;</a:t>
            </a:r>
          </a:p>
          <a:p>
            <a:pPr indent="342900"/>
            <a:r>
              <a:rPr lang="ru-RU" dirty="0">
                <a:solidFill>
                  <a:srgbClr val="000000"/>
                </a:solidFill>
                <a:latin typeface="Times New Roman" panose="02020603050405020304" pitchFamily="18" charset="0"/>
              </a:rPr>
              <a:t>особенности применения федеральных стандартов в отдельных видах экономической деятельности устанавливают отраслевые стандарты бухгалтерского учета </a:t>
            </a:r>
            <a:r>
              <a:rPr lang="ru-RU" u="sng" dirty="0">
                <a:solidFill>
                  <a:srgbClr val="1A0DAB"/>
                </a:solidFill>
                <a:latin typeface="Times New Roman" panose="02020603050405020304" pitchFamily="18" charset="0"/>
                <a:hlinkClick r:id="rId3"/>
              </a:rPr>
              <a:t>(часть 5)</a:t>
            </a:r>
            <a:r>
              <a:rPr lang="ru-RU" dirty="0">
                <a:solidFill>
                  <a:srgbClr val="000000"/>
                </a:solidFill>
                <a:latin typeface="Times New Roman" panose="02020603050405020304" pitchFamily="18" charset="0"/>
              </a:rPr>
              <a:t>;</a:t>
            </a:r>
          </a:p>
          <a:p>
            <a:pPr indent="342900"/>
            <a:r>
              <a:rPr lang="ru-RU" dirty="0">
                <a:solidFill>
                  <a:srgbClr val="000000"/>
                </a:solidFill>
                <a:latin typeface="Times New Roman" panose="02020603050405020304" pitchFamily="18" charset="0"/>
              </a:rPr>
              <a:t>федеральные и </a:t>
            </a:r>
            <a:r>
              <a:rPr lang="ru-RU" b="1" u="sng" dirty="0">
                <a:solidFill>
                  <a:srgbClr val="FF0000"/>
                </a:solidFill>
                <a:latin typeface="Times New Roman" panose="02020603050405020304" pitchFamily="18" charset="0"/>
              </a:rPr>
              <a:t>ОТРАСЛЕВЫЕ СТАНДАРТЫ </a:t>
            </a:r>
            <a:r>
              <a:rPr lang="ru-RU" dirty="0">
                <a:solidFill>
                  <a:srgbClr val="000000"/>
                </a:solidFill>
                <a:latin typeface="Times New Roman" panose="02020603050405020304" pitchFamily="18" charset="0"/>
              </a:rPr>
              <a:t>и предусмотренные </a:t>
            </a:r>
            <a:r>
              <a:rPr lang="ru-RU" u="sng" dirty="0">
                <a:solidFill>
                  <a:srgbClr val="1A0DAB"/>
                </a:solidFill>
                <a:latin typeface="Times New Roman" panose="02020603050405020304" pitchFamily="18" charset="0"/>
                <a:hlinkClick r:id="rId3"/>
              </a:rPr>
              <a:t>частью 6</a:t>
            </a:r>
            <a:r>
              <a:rPr lang="ru-RU" dirty="0">
                <a:solidFill>
                  <a:srgbClr val="000000"/>
                </a:solidFill>
                <a:latin typeface="Times New Roman" panose="02020603050405020304" pitchFamily="18" charset="0"/>
              </a:rPr>
              <a:t> указанной статьи нормативные акты Центрального банка Российской Федерации не должны противоречить Федеральному </a:t>
            </a:r>
            <a:r>
              <a:rPr lang="ru-RU" u="sng" dirty="0">
                <a:solidFill>
                  <a:srgbClr val="1A0DAB"/>
                </a:solidFill>
                <a:latin typeface="Times New Roman" panose="02020603050405020304" pitchFamily="18" charset="0"/>
                <a:hlinkClick r:id="rId4"/>
              </a:rPr>
              <a:t>закону</a:t>
            </a:r>
            <a:r>
              <a:rPr lang="ru-RU" dirty="0">
                <a:solidFill>
                  <a:srgbClr val="000000"/>
                </a:solidFill>
                <a:latin typeface="Times New Roman" panose="02020603050405020304" pitchFamily="18" charset="0"/>
              </a:rPr>
              <a:t> "О бухгалтерском учете". Отраслевые стандарты и акты Банка России не должны противоречить федеральным стандартам. Рекомендации в области бухгалтерского учета, а также стандарты экономического субъекта не должны противоречить федеральным, отраслевым стандартам и актам Банка России </a:t>
            </a:r>
            <a:r>
              <a:rPr lang="ru-RU" u="sng" dirty="0">
                <a:solidFill>
                  <a:srgbClr val="1A0DAB"/>
                </a:solidFill>
                <a:latin typeface="Times New Roman" panose="02020603050405020304" pitchFamily="18" charset="0"/>
                <a:hlinkClick r:id="rId3"/>
              </a:rPr>
              <a:t>(часть 15)</a:t>
            </a:r>
            <a:r>
              <a:rPr lang="ru-RU"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xmlns="" val="10319450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2789" y="1280537"/>
            <a:ext cx="11809312" cy="5324535"/>
          </a:xfrm>
          <a:prstGeom prst="rect">
            <a:avLst/>
          </a:prstGeom>
          <a:solidFill>
            <a:schemeClr val="accent5">
              <a:lumMod val="20000"/>
              <a:lumOff val="80000"/>
            </a:schemeClr>
          </a:solidFill>
        </p:spPr>
        <p:txBody>
          <a:bodyPr wrap="square">
            <a:spAutoFit/>
          </a:bodyPr>
          <a:lstStyle/>
          <a:p>
            <a:pPr fontAlgn="base"/>
            <a:r>
              <a:rPr lang="ru-RU" sz="2000" i="1" dirty="0">
                <a:solidFill>
                  <a:prstClr val="black"/>
                </a:solidFill>
              </a:rPr>
              <a:t>РЕКОМЕНДАЦИИ </a:t>
            </a:r>
            <a:r>
              <a:rPr lang="ru-RU" sz="2000" i="1" dirty="0" smtClean="0">
                <a:solidFill>
                  <a:prstClr val="black"/>
                </a:solidFill>
              </a:rPr>
              <a:t>ПО </a:t>
            </a:r>
            <a:r>
              <a:rPr lang="ru-RU" sz="2000" i="1" dirty="0">
                <a:solidFill>
                  <a:prstClr val="black"/>
                </a:solidFill>
              </a:rPr>
              <a:t>ПРОВЕДЕНИЮ АУДИТА </a:t>
            </a:r>
            <a:r>
              <a:rPr lang="ru-RU" sz="2000" i="1" dirty="0" smtClean="0">
                <a:solidFill>
                  <a:prstClr val="black"/>
                </a:solidFill>
              </a:rPr>
              <a:t>ЗА </a:t>
            </a:r>
            <a:r>
              <a:rPr lang="ru-RU" sz="2000" i="1" dirty="0">
                <a:solidFill>
                  <a:prstClr val="black"/>
                </a:solidFill>
              </a:rPr>
              <a:t>2017 </a:t>
            </a:r>
            <a:r>
              <a:rPr lang="ru-RU" sz="2000" i="1" dirty="0" smtClean="0">
                <a:solidFill>
                  <a:prstClr val="black"/>
                </a:solidFill>
              </a:rPr>
              <a:t>ГОД </a:t>
            </a:r>
            <a:r>
              <a:rPr lang="ru-RU" sz="2000" i="1" dirty="0">
                <a:solidFill>
                  <a:prstClr val="black"/>
                </a:solidFill>
              </a:rPr>
              <a:t> (приложение к письму от 19 января 2018 г. N 07-04-09/2694)</a:t>
            </a:r>
            <a:endParaRPr lang="ru-RU" sz="2000" dirty="0">
              <a:solidFill>
                <a:prstClr val="black"/>
              </a:solidFill>
            </a:endParaRPr>
          </a:p>
          <a:p>
            <a:pPr algn="ctr" fontAlgn="base"/>
            <a:r>
              <a:rPr lang="ru-RU" sz="2000" b="1" i="1" dirty="0">
                <a:solidFill>
                  <a:prstClr val="black"/>
                </a:solidFill>
              </a:rPr>
              <a:t>Инвентаризация перед составлением годовой бухгалтерской отчетности</a:t>
            </a:r>
            <a:endParaRPr lang="ru-RU" sz="2000" b="1" dirty="0">
              <a:solidFill>
                <a:prstClr val="black"/>
              </a:solidFill>
            </a:endParaRPr>
          </a:p>
          <a:p>
            <a:pPr algn="just" fontAlgn="base"/>
            <a:r>
              <a:rPr lang="ru-RU" sz="2000" i="1" dirty="0">
                <a:solidFill>
                  <a:prstClr val="black"/>
                </a:solidFill>
              </a:rPr>
              <a:t> В соответствии со </a:t>
            </a:r>
            <a:r>
              <a:rPr lang="ru-RU" sz="2000" i="1" dirty="0">
                <a:solidFill>
                  <a:prstClr val="black"/>
                </a:solidFill>
                <a:hlinkClick r:id="rId2"/>
              </a:rPr>
              <a:t>статьей 11</a:t>
            </a:r>
            <a:r>
              <a:rPr lang="ru-RU" sz="2000" i="1" dirty="0">
                <a:solidFill>
                  <a:prstClr val="black"/>
                </a:solidFill>
              </a:rPr>
              <a:t> </a:t>
            </a:r>
            <a:r>
              <a:rPr lang="ru-RU" sz="2000" i="1" dirty="0" smtClean="0">
                <a:solidFill>
                  <a:prstClr val="black"/>
                </a:solidFill>
              </a:rPr>
              <a:t>ФЗ "О </a:t>
            </a:r>
            <a:r>
              <a:rPr lang="ru-RU" sz="2000" i="1" dirty="0">
                <a:solidFill>
                  <a:prstClr val="black"/>
                </a:solidFill>
              </a:rPr>
              <a:t>бухгалтерском учете" обязательное проведение инвентаризации устанавливается законодательством Российской Федерации, федеральными и отраслевыми стандартами.</a:t>
            </a:r>
            <a:endParaRPr lang="ru-RU" sz="2000" dirty="0">
              <a:solidFill>
                <a:prstClr val="black"/>
              </a:solidFill>
            </a:endParaRPr>
          </a:p>
          <a:p>
            <a:pPr algn="just" fontAlgn="base"/>
            <a:r>
              <a:rPr lang="ru-RU" sz="2000" i="1" dirty="0">
                <a:solidFill>
                  <a:prstClr val="black"/>
                </a:solidFill>
              </a:rPr>
              <a:t>Согласно </a:t>
            </a:r>
            <a:r>
              <a:rPr lang="ru-RU" sz="2000" i="1" dirty="0">
                <a:solidFill>
                  <a:prstClr val="black"/>
                </a:solidFill>
                <a:hlinkClick r:id="rId3"/>
              </a:rPr>
              <a:t>части 1 статьи 30</a:t>
            </a:r>
            <a:r>
              <a:rPr lang="ru-RU" sz="2000" i="1" dirty="0">
                <a:solidFill>
                  <a:prstClr val="black"/>
                </a:solidFill>
              </a:rPr>
              <a:t> </a:t>
            </a:r>
            <a:r>
              <a:rPr lang="ru-RU" sz="2000" i="1" dirty="0" smtClean="0">
                <a:solidFill>
                  <a:prstClr val="black"/>
                </a:solidFill>
              </a:rPr>
              <a:t>ФЗ "</a:t>
            </a:r>
            <a:r>
              <a:rPr lang="ru-RU" sz="2000" i="1" dirty="0">
                <a:solidFill>
                  <a:prstClr val="black"/>
                </a:solidFill>
              </a:rPr>
              <a:t>О бухгалтерском учете" до утверждения органами государственного регулирования бухгалтерского учета федеральных и отраслевых стандартов, предусмотренных данным Федеральным </a:t>
            </a:r>
            <a:r>
              <a:rPr lang="ru-RU" sz="2000" i="1" dirty="0">
                <a:solidFill>
                  <a:prstClr val="black"/>
                </a:solidFill>
                <a:hlinkClick r:id="rId4"/>
              </a:rPr>
              <a:t>законом</a:t>
            </a:r>
            <a:r>
              <a:rPr lang="ru-RU" sz="2000" i="1" dirty="0">
                <a:solidFill>
                  <a:prstClr val="black"/>
                </a:solidFill>
              </a:rPr>
              <a:t>, применяются правила ведения бухгалтерского учета и составления бухгалтерской отчетности, утвержденные уполномоченными федеральными органами исполнительной власти и Центральным банком Российской Федерации до дня вступления в силу указанного Федерального </a:t>
            </a:r>
            <a:r>
              <a:rPr lang="ru-RU" sz="2000" i="1" dirty="0">
                <a:solidFill>
                  <a:prstClr val="black"/>
                </a:solidFill>
                <a:hlinkClick r:id="rId4"/>
              </a:rPr>
              <a:t>закона</a:t>
            </a:r>
            <a:r>
              <a:rPr lang="ru-RU" sz="2000" i="1" dirty="0">
                <a:solidFill>
                  <a:prstClr val="black"/>
                </a:solidFill>
              </a:rPr>
              <a:t>.</a:t>
            </a:r>
            <a:endParaRPr lang="ru-RU" sz="2000" dirty="0">
              <a:solidFill>
                <a:prstClr val="black"/>
              </a:solidFill>
            </a:endParaRPr>
          </a:p>
          <a:p>
            <a:pPr algn="just" fontAlgn="base"/>
            <a:r>
              <a:rPr lang="ru-RU" sz="2000" i="1" dirty="0">
                <a:solidFill>
                  <a:prstClr val="black"/>
                </a:solidFill>
              </a:rPr>
              <a:t>Исходя из этого, а также </a:t>
            </a:r>
            <a:r>
              <a:rPr lang="ru-RU" sz="2000" i="1" dirty="0">
                <a:solidFill>
                  <a:prstClr val="black"/>
                </a:solidFill>
                <a:hlinkClick r:id="rId5"/>
              </a:rPr>
              <a:t>пункта 27</a:t>
            </a:r>
            <a:r>
              <a:rPr lang="ru-RU" sz="2000" i="1" dirty="0">
                <a:solidFill>
                  <a:prstClr val="black"/>
                </a:solidFill>
              </a:rPr>
              <a:t> </a:t>
            </a:r>
            <a:r>
              <a:rPr lang="ru-RU" sz="2000" b="1" i="1" u="sng" dirty="0">
                <a:solidFill>
                  <a:srgbClr val="FF0000"/>
                </a:solidFill>
              </a:rPr>
              <a:t>Положения по ведению бухгалтерского учета и бухгалтерской отчетности в Российской Федерации, утвержденного приказом Минфина России от 29 июля 1998 г. N 34н</a:t>
            </a:r>
            <a:r>
              <a:rPr lang="ru-RU" sz="2000" i="1" dirty="0">
                <a:solidFill>
                  <a:srgbClr val="FF0000"/>
                </a:solidFill>
              </a:rPr>
              <a:t>, </a:t>
            </a:r>
            <a:r>
              <a:rPr lang="ru-RU" sz="2000" i="1" dirty="0">
                <a:solidFill>
                  <a:prstClr val="black"/>
                </a:solidFill>
              </a:rPr>
              <a:t>проведение инвентаризации активов и обязательств обязательно перед составлением годовой бухгалтерской отчетности (за исключением активов, инвентаризация которых проводилась не ранее 1 октября отчетного года).</a:t>
            </a:r>
            <a:endParaRPr lang="ru-RU" sz="2000" dirty="0">
              <a:solidFill>
                <a:prstClr val="black"/>
              </a:solidFill>
            </a:endParaRPr>
          </a:p>
        </p:txBody>
      </p:sp>
    </p:spTree>
    <p:extLst>
      <p:ext uri="{BB962C8B-B14F-4D97-AF65-F5344CB8AC3E}">
        <p14:creationId xmlns:p14="http://schemas.microsoft.com/office/powerpoint/2010/main" xmlns="" val="2866927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1"/>
          <p:cNvSpPr>
            <a:spLocks noChangeArrowheads="1"/>
          </p:cNvSpPr>
          <p:nvPr/>
        </p:nvSpPr>
        <p:spPr bwMode="auto">
          <a:xfrm>
            <a:off x="402732" y="1960536"/>
            <a:ext cx="11415195" cy="4897464"/>
          </a:xfrm>
          <a:prstGeom prst="rect">
            <a:avLst/>
          </a:prstGeom>
          <a:solidFill>
            <a:schemeClr val="accent4">
              <a:lumMod val="20000"/>
              <a:lumOff val="80000"/>
            </a:schemeClr>
          </a:solidFill>
          <a:ln w="9525">
            <a:noFill/>
            <a:miter lim="800000"/>
            <a:headEnd/>
            <a:tailEnd/>
          </a:ln>
          <a:effectLst/>
        </p:spPr>
        <p:txBody>
          <a:bodyPr vert="horz" wrap="square" lIns="0" tIns="0" rIns="0" bIns="95220" numCol="1" anchor="ctr" anchorCtr="0" compatLnSpc="1">
            <a:prstTxWarp prst="textNoShape">
              <a:avLst/>
            </a:prstTxWarp>
            <a:spAutoFit/>
          </a:body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333333"/>
                </a:solidFill>
                <a:effectLst/>
                <a:latin typeface="Times New Roman" pitchFamily="18" charset="0"/>
                <a:cs typeface="Times New Roman" pitchFamily="18" charset="0"/>
              </a:rPr>
              <a:t>Статья 23. Функции органов государственного регулирования бухгалтерского учета</a:t>
            </a: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333333"/>
                </a:solidFill>
                <a:effectLst/>
                <a:latin typeface="Times New Roman" pitchFamily="18" charset="0"/>
                <a:cs typeface="Times New Roman" pitchFamily="18" charset="0"/>
              </a:rPr>
              <a:t> </a:t>
            </a: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1. Уполномоченный федеральный орган:</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1) </a:t>
            </a:r>
            <a:r>
              <a:rPr kumimoji="0" lang="ru-RU" sz="2400" b="1" i="0" u="none" strike="noStrike" cap="none" normalizeH="0" baseline="0" dirty="0" smtClean="0">
                <a:ln>
                  <a:noFill/>
                </a:ln>
                <a:solidFill>
                  <a:srgbClr val="FF0000"/>
                </a:solidFill>
                <a:effectLst/>
                <a:latin typeface="Times New Roman" pitchFamily="18" charset="0"/>
                <a:cs typeface="Times New Roman" pitchFamily="18" charset="0"/>
              </a:rPr>
              <a:t>утверждает программы разработки </a:t>
            </a: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федеральных стандартов в порядке, установленном настоящим Федеральным законом;</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2) </a:t>
            </a:r>
            <a:r>
              <a:rPr kumimoji="0" lang="ru-RU" sz="2400" b="1" i="0" u="none" strike="noStrike" cap="none" normalizeH="0" baseline="0" dirty="0" smtClean="0">
                <a:ln>
                  <a:noFill/>
                </a:ln>
                <a:solidFill>
                  <a:srgbClr val="FF0000"/>
                </a:solidFill>
                <a:effectLst/>
                <a:latin typeface="Times New Roman" pitchFamily="18" charset="0"/>
                <a:cs typeface="Times New Roman" pitchFamily="18" charset="0"/>
              </a:rPr>
              <a:t>утверждает федеральные стандарты </a:t>
            </a: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и в пределах его компетенции отраслевые стандарты и обобщает практику их применения;</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3) </a:t>
            </a:r>
            <a:r>
              <a:rPr kumimoji="0" lang="ru-RU" sz="2400" b="0" i="0" u="none" strike="noStrike" cap="none" normalizeH="0" baseline="0" dirty="0" smtClean="0">
                <a:ln>
                  <a:noFill/>
                </a:ln>
                <a:solidFill>
                  <a:srgbClr val="FF0000"/>
                </a:solidFill>
                <a:effectLst/>
                <a:latin typeface="Times New Roman" pitchFamily="18" charset="0"/>
                <a:cs typeface="Times New Roman" pitchFamily="18" charset="0"/>
              </a:rPr>
              <a:t>организует экспертизу проектов </a:t>
            </a: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стандартов бухгалтерского учета;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4) утверждает </a:t>
            </a:r>
            <a:r>
              <a:rPr kumimoji="0" lang="ru-RU" sz="2400" b="0" i="0" u="none" strike="noStrike" cap="none" normalizeH="0" baseline="0" dirty="0" smtClean="0">
                <a:ln>
                  <a:noFill/>
                </a:ln>
                <a:solidFill>
                  <a:srgbClr val="666699"/>
                </a:solidFill>
                <a:effectLst/>
                <a:latin typeface="Times New Roman" pitchFamily="18" charset="0"/>
                <a:cs typeface="Times New Roman" pitchFamily="18" charset="0"/>
                <a:hlinkClick r:id="rId2"/>
              </a:rPr>
              <a:t>требования</a:t>
            </a: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 к оформлению проектов стандартов бухгалтерского учета;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5) участвует в установленном порядке в разработке международных стандартов;</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333333"/>
                </a:solidFill>
                <a:effectLst/>
                <a:latin typeface="Times New Roman" pitchFamily="18" charset="0"/>
                <a:cs typeface="Times New Roman" pitchFamily="18" charset="0"/>
              </a:rPr>
              <a:t>6) представляет Российскую Федерацию в международных организациях, осуществляющих деятельность в области бухгалтерского учета и бухгалтерской (финансовой) отчетности;</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Прямоугольник 2"/>
          <p:cNvSpPr/>
          <p:nvPr/>
        </p:nvSpPr>
        <p:spPr>
          <a:xfrm>
            <a:off x="1159859" y="1319841"/>
            <a:ext cx="9852249" cy="461665"/>
          </a:xfrm>
          <a:prstGeom prst="rect">
            <a:avLst/>
          </a:prstGeom>
        </p:spPr>
        <p:txBody>
          <a:bodyPr wrap="none">
            <a:spAutoFit/>
          </a:bodyPr>
          <a:lstStyle/>
          <a:p>
            <a:r>
              <a:rPr lang="ru-RU" sz="2400" b="1" dirty="0" smtClean="0">
                <a:solidFill>
                  <a:srgbClr val="FF0000"/>
                </a:solidFill>
                <a:latin typeface="Times New Roman" pitchFamily="18" charset="0"/>
                <a:cs typeface="Times New Roman" pitchFamily="18" charset="0"/>
              </a:rPr>
              <a:t>Чем должны заниматься государственные регуляторы в области БУ?</a:t>
            </a:r>
            <a:endParaRPr lang="ru-RU" sz="2400"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p:cNvPicPr>
            <a:picLocks noChangeAspect="1" noChangeArrowheads="1"/>
          </p:cNvPicPr>
          <p:nvPr/>
        </p:nvPicPr>
        <p:blipFill>
          <a:blip r:embed="rId2" cstate="print"/>
          <a:srcRect l="9037" r="18486" b="3187"/>
          <a:stretch>
            <a:fillRect/>
          </a:stretch>
        </p:blipFill>
        <p:spPr bwMode="auto">
          <a:xfrm>
            <a:off x="0" y="1244009"/>
            <a:ext cx="6897689" cy="5029200"/>
          </a:xfrm>
          <a:prstGeom prst="rect">
            <a:avLst/>
          </a:prstGeom>
          <a:noFill/>
          <a:ln w="9525">
            <a:noFill/>
            <a:miter lim="800000"/>
            <a:headEnd/>
            <a:tailEnd/>
          </a:ln>
          <a:effectLst/>
        </p:spPr>
      </p:pic>
      <p:sp>
        <p:nvSpPr>
          <p:cNvPr id="5" name="Стрелка вниз 4"/>
          <p:cNvSpPr/>
          <p:nvPr/>
        </p:nvSpPr>
        <p:spPr>
          <a:xfrm rot="5400000">
            <a:off x="6663586" y="159461"/>
            <a:ext cx="328216" cy="374314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5012" name="Rectangle 4"/>
          <p:cNvSpPr>
            <a:spLocks noChangeArrowheads="1"/>
          </p:cNvSpPr>
          <p:nvPr/>
        </p:nvSpPr>
        <p:spPr bwMode="auto">
          <a:xfrm>
            <a:off x="7957751" y="1239699"/>
            <a:ext cx="2273643" cy="877163"/>
          </a:xfrm>
          <a:prstGeom prst="rect">
            <a:avLst/>
          </a:prstGeom>
          <a:solidFill>
            <a:srgbClr val="FF0000"/>
          </a:solid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rgbClr val="000000"/>
                </a:solidFill>
                <a:effectLst/>
                <a:latin typeface="Times New Roman" pitchFamily="18" charset="0"/>
                <a:cs typeface="Times New Roman" pitchFamily="18" charset="0"/>
              </a:rPr>
              <a:t>Почему?</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Кольцо 2"/>
          <p:cNvSpPr/>
          <p:nvPr/>
        </p:nvSpPr>
        <p:spPr>
          <a:xfrm>
            <a:off x="2569708" y="1584251"/>
            <a:ext cx="2363799" cy="1414130"/>
          </a:xfrm>
          <a:prstGeom prst="donut">
            <a:avLst>
              <a:gd name="adj" fmla="val 390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Прямоугольник 5"/>
          <p:cNvSpPr/>
          <p:nvPr/>
        </p:nvSpPr>
        <p:spPr>
          <a:xfrm>
            <a:off x="6964326" y="2393730"/>
            <a:ext cx="5050465" cy="1200329"/>
          </a:xfrm>
          <a:prstGeom prst="rect">
            <a:avLst/>
          </a:prstGeom>
        </p:spPr>
        <p:txBody>
          <a:bodyPr wrap="square">
            <a:spAutoFit/>
          </a:bodyPr>
          <a:lstStyle/>
          <a:p>
            <a:pPr algn="ctr"/>
            <a:r>
              <a:rPr lang="ru-RU" b="1" dirty="0" smtClean="0">
                <a:solidFill>
                  <a:srgbClr val="FF0000"/>
                </a:solidFill>
                <a:latin typeface="Times New Roman" pitchFamily="18" charset="0"/>
                <a:cs typeface="Times New Roman" pitchFamily="18" charset="0"/>
              </a:rPr>
              <a:t>ПРОБЛЕМА 2: </a:t>
            </a:r>
          </a:p>
          <a:p>
            <a:pPr algn="ctr"/>
            <a:r>
              <a:rPr lang="ru-RU" b="1" dirty="0" smtClean="0">
                <a:solidFill>
                  <a:srgbClr val="FF0000"/>
                </a:solidFill>
                <a:latin typeface="Times New Roman" pitchFamily="18" charset="0"/>
                <a:cs typeface="Times New Roman" pitchFamily="18" charset="0"/>
              </a:rPr>
              <a:t>выпуск РЕКОМЕНДАЦИЙ государственным регулятором. Это регулирующие или НЕ регулирующие документы?</a:t>
            </a:r>
          </a:p>
        </p:txBody>
      </p:sp>
      <p:sp>
        <p:nvSpPr>
          <p:cNvPr id="7" name="Прямоугольник 6"/>
          <p:cNvSpPr/>
          <p:nvPr/>
        </p:nvSpPr>
        <p:spPr>
          <a:xfrm>
            <a:off x="7028120" y="3971628"/>
            <a:ext cx="4933507" cy="2462213"/>
          </a:xfrm>
          <a:prstGeom prst="rect">
            <a:avLst/>
          </a:prstGeom>
          <a:solidFill>
            <a:schemeClr val="accent6">
              <a:lumMod val="20000"/>
              <a:lumOff val="80000"/>
            </a:schemeClr>
          </a:solidFill>
        </p:spPr>
        <p:txBody>
          <a:bodyPr wrap="square">
            <a:spAutoFit/>
          </a:bodyPr>
          <a:lstStyle/>
          <a:p>
            <a:r>
              <a:rPr lang="ru-RU" sz="1400" b="1" dirty="0" smtClean="0">
                <a:latin typeface="Times New Roman" pitchFamily="18" charset="0"/>
                <a:cs typeface="Times New Roman" pitchFamily="18" charset="0"/>
              </a:rPr>
              <a:t>402-ФЗ, Статья 24. Функции субъекта негосударственного регулирования бухгалтерского учета</a:t>
            </a:r>
          </a:p>
          <a:p>
            <a:r>
              <a:rPr lang="ru-RU" sz="1400" b="1" dirty="0" smtClean="0">
                <a:solidFill>
                  <a:srgbClr val="FF0000"/>
                </a:solidFill>
                <a:latin typeface="Times New Roman" pitchFamily="18" charset="0"/>
                <a:cs typeface="Times New Roman" pitchFamily="18" charset="0"/>
              </a:rPr>
              <a:t>Субъект негосударственного регулирования </a:t>
            </a:r>
            <a:r>
              <a:rPr lang="ru-RU" sz="1400" dirty="0" smtClean="0">
                <a:latin typeface="Times New Roman" pitchFamily="18" charset="0"/>
                <a:cs typeface="Times New Roman" pitchFamily="18" charset="0"/>
              </a:rPr>
              <a:t>бухгалтерского учета, если иное не предусмотрено настоящим Федеральным законом:</a:t>
            </a:r>
          </a:p>
          <a:p>
            <a:r>
              <a:rPr lang="ru-RU" sz="1400" dirty="0" smtClean="0">
                <a:latin typeface="Times New Roman" pitchFamily="18" charset="0"/>
                <a:cs typeface="Times New Roman" pitchFamily="18" charset="0"/>
              </a:rPr>
              <a:t>1) разрабатывает проекты федеральных стандартов, проводит публичное обсуждение этих проектов и представляет их в уполномоченный федеральный орган;</a:t>
            </a:r>
          </a:p>
          <a:p>
            <a:r>
              <a:rPr lang="ru-RU" sz="1400" dirty="0" smtClean="0">
                <a:latin typeface="Times New Roman" pitchFamily="18" charset="0"/>
                <a:cs typeface="Times New Roman" pitchFamily="18" charset="0"/>
              </a:rPr>
              <a:t>…</a:t>
            </a:r>
          </a:p>
          <a:p>
            <a:r>
              <a:rPr lang="ru-RU" sz="1400" dirty="0" smtClean="0">
                <a:latin typeface="Times New Roman" pitchFamily="18" charset="0"/>
                <a:cs typeface="Times New Roman" pitchFamily="18" charset="0"/>
              </a:rPr>
              <a:t>5) </a:t>
            </a:r>
            <a:r>
              <a:rPr lang="ru-RU" sz="1400" b="1" dirty="0" smtClean="0">
                <a:solidFill>
                  <a:srgbClr val="FF0000"/>
                </a:solidFill>
                <a:latin typeface="Times New Roman" pitchFamily="18" charset="0"/>
                <a:cs typeface="Times New Roman" pitchFamily="18" charset="0"/>
              </a:rPr>
              <a:t>разрабатывает и принимает </a:t>
            </a:r>
            <a:r>
              <a:rPr lang="ru-RU" sz="1400" b="1" u="sng" dirty="0" smtClean="0">
                <a:solidFill>
                  <a:srgbClr val="FF0000"/>
                </a:solidFill>
                <a:latin typeface="Times New Roman" pitchFamily="18" charset="0"/>
                <a:cs typeface="Times New Roman" pitchFamily="18" charset="0"/>
                <a:hlinkClick r:id="rId3"/>
              </a:rPr>
              <a:t>рекомендации</a:t>
            </a:r>
            <a:r>
              <a:rPr lang="ru-RU" sz="1400" b="1" dirty="0" smtClean="0">
                <a:solidFill>
                  <a:srgbClr val="FF0000"/>
                </a:solidFill>
                <a:latin typeface="Times New Roman" pitchFamily="18" charset="0"/>
                <a:cs typeface="Times New Roman" pitchFamily="18" charset="0"/>
              </a:rPr>
              <a:t> в области бухгалтерского учета;</a:t>
            </a:r>
          </a:p>
        </p:txBody>
      </p:sp>
      <p:sp>
        <p:nvSpPr>
          <p:cNvPr id="8" name="Стрелка вниз 7"/>
          <p:cNvSpPr/>
          <p:nvPr/>
        </p:nvSpPr>
        <p:spPr>
          <a:xfrm rot="19322192">
            <a:off x="5694896" y="2327347"/>
            <a:ext cx="185038" cy="41186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rot="18312741">
            <a:off x="5738313" y="2100641"/>
            <a:ext cx="174636" cy="320647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af12.mail.ru/cgi-bin/readmsg?id=16124126500826066501;0;2&amp;mode=attachment&amp;email=klinok77@mail.ru"/>
          <p:cNvSpPr>
            <a:spLocks noChangeAspect="1" noChangeArrowheads="1"/>
          </p:cNvSpPr>
          <p:nvPr/>
        </p:nvSpPr>
        <p:spPr bwMode="auto">
          <a:xfrm>
            <a:off x="978626" y="0"/>
            <a:ext cx="8653054" cy="21145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af12.mail.ru/cgi-bin/readmsg?id=16124126500826066501;0;2&amp;mode=attachment&amp;email=klinok77@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af12.mail.ru/cgi-bin/readmsg?id=16124126500826066501;0;2&amp;mode=attachment&amp;email=klinok77@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2" name="AutoShape 8" descr="https://af12.mail.ru/cgi-bin/readmsg?id=16124126500826066501;0;2&amp;mode=attachment&amp;email=klinok77@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4" name="AutoShape 10" descr="https://af12.mail.ru/cgi-bin/readmsg?id=16124126500826066501;0;2&amp;mode=attachment&amp;email=klinok77@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6" name="AutoShape 12" descr="https://af12.mail.ru/cgi-bin/readmsg?id=16124126500826066501;0;2&amp;mode=attachment&amp;email=klinok77@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8" name="Rectangle 14"/>
          <p:cNvSpPr>
            <a:spLocks noChangeArrowheads="1"/>
          </p:cNvSpPr>
          <p:nvPr/>
        </p:nvSpPr>
        <p:spPr bwMode="auto">
          <a:xfrm>
            <a:off x="328064" y="2931163"/>
            <a:ext cx="11523306" cy="3046988"/>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Если нет  специальных  норм, разъясняющих  порядок бухгалтерского учета при передаче имущества в качестве вклада в имущество общества без увеличения уставного капитала, идем по алгоритму из п.7.1 ПБУ 1/2008:</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ФСБУ/ПБУ (</a:t>
            </a:r>
            <a:r>
              <a:rPr kumimoji="0" lang="ru-RU"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какой конкретно</a:t>
            </a: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4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Если нет решения, прямой выход на МСФО,</a:t>
            </a:r>
            <a:endParaRPr kumimoji="0" lang="ru-RU" sz="24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Если и там ничего нет,</a:t>
            </a:r>
            <a:endParaRPr kumimoji="0" lang="ru-RU" sz="24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то соседний российский ФСБУ/ПБУ (</a:t>
            </a:r>
            <a:r>
              <a:rPr kumimoji="0" lang="ru-RU"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какой</a:t>
            </a: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4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или Рекомендации негосударственного регулятора, например ФННРБУ БМЦ.</a:t>
            </a:r>
            <a:endParaRPr kumimoji="0" lang="ru-RU" sz="2400" b="0" i="1"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1" name="Прямоугольник 10"/>
          <p:cNvSpPr/>
          <p:nvPr/>
        </p:nvSpPr>
        <p:spPr>
          <a:xfrm>
            <a:off x="800649" y="1461001"/>
            <a:ext cx="10265342" cy="1384995"/>
          </a:xfrm>
          <a:prstGeom prst="rect">
            <a:avLst/>
          </a:prstGeom>
        </p:spPr>
        <p:txBody>
          <a:bodyPr wrap="square">
            <a:spAutoFit/>
          </a:bodyPr>
          <a:lstStyle/>
          <a:p>
            <a:r>
              <a:rPr lang="ru-RU" sz="2800" b="1" dirty="0" smtClean="0">
                <a:solidFill>
                  <a:srgbClr val="FF0000"/>
                </a:solidFill>
                <a:latin typeface="Times New Roman" pitchFamily="18" charset="0"/>
                <a:cs typeface="Times New Roman" pitchFamily="18" charset="0"/>
              </a:rPr>
              <a:t>ПРОБЛЕМА 3:</a:t>
            </a:r>
          </a:p>
          <a:p>
            <a:r>
              <a:rPr lang="ru-RU" sz="2800" b="1" dirty="0" smtClean="0">
                <a:solidFill>
                  <a:srgbClr val="FF0000"/>
                </a:solidFill>
                <a:latin typeface="Times New Roman" pitchFamily="18" charset="0"/>
                <a:cs typeface="Times New Roman" pitchFamily="18" charset="0"/>
              </a:rPr>
              <a:t>Какой стандарт  в России должен быть применен, прежде чем искать решения в МСФО? </a:t>
            </a:r>
            <a:endParaRPr lang="ru-RU" sz="2800"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46252" y="1358228"/>
            <a:ext cx="9604744" cy="5262979"/>
          </a:xfrm>
          <a:prstGeom prst="rect">
            <a:avLst/>
          </a:prstGeom>
        </p:spPr>
        <p:txBody>
          <a:bodyPr wrap="square">
            <a:spAutoFit/>
          </a:bodyPr>
          <a:lstStyle/>
          <a:p>
            <a:pPr algn="just"/>
            <a:r>
              <a:rPr lang="ru-RU" sz="2400" b="1" dirty="0" smtClean="0">
                <a:solidFill>
                  <a:srgbClr val="FF0000"/>
                </a:solidFill>
                <a:latin typeface="Monotype Corsiva" pitchFamily="66" charset="0"/>
              </a:rPr>
              <a:t>ПБУ 1/2008</a:t>
            </a:r>
          </a:p>
          <a:p>
            <a:pPr algn="just"/>
            <a:r>
              <a:rPr lang="ru-RU" sz="2400" b="1" dirty="0" smtClean="0">
                <a:solidFill>
                  <a:srgbClr val="FF0000"/>
                </a:solidFill>
                <a:latin typeface="Monotype Corsiva" pitchFamily="66" charset="0"/>
              </a:rPr>
              <a:t>7.1. </a:t>
            </a:r>
            <a:r>
              <a:rPr lang="ru-RU" sz="2400" dirty="0" smtClean="0">
                <a:latin typeface="Monotype Corsiva" pitchFamily="66" charset="0"/>
              </a:rPr>
              <a:t>В случае если по конкретному вопросу ведения бухгалтерского учета в </a:t>
            </a:r>
            <a:r>
              <a:rPr lang="ru-RU" sz="2400" b="1" u="sng" dirty="0" smtClean="0">
                <a:solidFill>
                  <a:srgbClr val="FF0000"/>
                </a:solidFill>
                <a:latin typeface="Monotype Corsiva" pitchFamily="66" charset="0"/>
              </a:rPr>
              <a:t>федеральных (!) стандартах  (!) (ВНИМАНИЕ: речь не о конкретном стандарте, а о их множестве….) </a:t>
            </a:r>
            <a:r>
              <a:rPr lang="ru-RU" sz="2400" dirty="0" smtClean="0">
                <a:latin typeface="Monotype Corsiva" pitchFamily="66" charset="0"/>
              </a:rPr>
              <a:t>бухгалтерского учета не установлены способы ведения бухгалтерского учета, то организация разрабатывает соответствующий способ исходя из требований, установленных законодательством Российской Федерации о бухгалтерском учете, федеральными и (или) отраслевыми стандартами. При этом организация, основываясь на допущениях и требованиях, приведенных в </a:t>
            </a:r>
            <a:r>
              <a:rPr lang="ru-RU" sz="2400" u="sng" dirty="0" smtClean="0">
                <a:latin typeface="Monotype Corsiva" pitchFamily="66" charset="0"/>
                <a:hlinkClick r:id="rId2"/>
              </a:rPr>
              <a:t>пунктах 5</a:t>
            </a:r>
            <a:r>
              <a:rPr lang="ru-RU" sz="2400" dirty="0" smtClean="0">
                <a:latin typeface="Monotype Corsiva" pitchFamily="66" charset="0"/>
              </a:rPr>
              <a:t> и </a:t>
            </a:r>
            <a:r>
              <a:rPr lang="ru-RU" sz="2400" u="sng" dirty="0" smtClean="0">
                <a:latin typeface="Monotype Corsiva" pitchFamily="66" charset="0"/>
                <a:hlinkClick r:id="rId2"/>
              </a:rPr>
              <a:t>6</a:t>
            </a:r>
            <a:r>
              <a:rPr lang="ru-RU" sz="2400" dirty="0" smtClean="0">
                <a:latin typeface="Monotype Corsiva" pitchFamily="66" charset="0"/>
              </a:rPr>
              <a:t> настоящего Положения, использует последовательно следующие документы:</a:t>
            </a:r>
          </a:p>
          <a:p>
            <a:pPr algn="just"/>
            <a:r>
              <a:rPr lang="ru-RU" sz="2400" dirty="0" smtClean="0">
                <a:latin typeface="Monotype Corsiva" pitchFamily="66" charset="0"/>
              </a:rPr>
              <a:t>а) МСФО;</a:t>
            </a:r>
          </a:p>
          <a:p>
            <a:pPr algn="just"/>
            <a:r>
              <a:rPr lang="ru-RU" sz="2400" dirty="0" smtClean="0">
                <a:latin typeface="Monotype Corsiva" pitchFamily="66" charset="0"/>
              </a:rPr>
              <a:t>б) положения федеральных и (или) отраслевых стандартов бухгалтерского учета </a:t>
            </a:r>
            <a:r>
              <a:rPr lang="ru-RU" sz="2400" b="1" dirty="0" smtClean="0">
                <a:solidFill>
                  <a:srgbClr val="FF0000"/>
                </a:solidFill>
                <a:latin typeface="Monotype Corsiva" pitchFamily="66" charset="0"/>
              </a:rPr>
              <a:t>по аналогичным и (или) связанным вопро</a:t>
            </a:r>
            <a:r>
              <a:rPr lang="ru-RU" sz="2400" dirty="0" smtClean="0">
                <a:latin typeface="Monotype Corsiva" pitchFamily="66" charset="0"/>
              </a:rPr>
              <a:t>сам;</a:t>
            </a:r>
          </a:p>
          <a:p>
            <a:pPr algn="just"/>
            <a:r>
              <a:rPr lang="ru-RU" sz="2400" dirty="0" smtClean="0">
                <a:latin typeface="Monotype Corsiva" pitchFamily="66" charset="0"/>
              </a:rPr>
              <a:t>в) рекомендации в области бухгалтерского учета</a:t>
            </a:r>
            <a:endParaRPr lang="ru-RU" sz="2400" dirty="0">
              <a:latin typeface="Monotype Corsiva" pitchFamily="66" charset="0"/>
            </a:endParaRPr>
          </a:p>
        </p:txBody>
      </p:sp>
      <p:sp>
        <p:nvSpPr>
          <p:cNvPr id="3" name="Двойная стрелка влево/вверх 2"/>
          <p:cNvSpPr/>
          <p:nvPr/>
        </p:nvSpPr>
        <p:spPr>
          <a:xfrm rot="8038744">
            <a:off x="40460" y="2431846"/>
            <a:ext cx="3294991" cy="3255360"/>
          </a:xfrm>
          <a:prstGeom prst="lef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
          <p:cNvSpPr>
            <a:spLocks noChangeArrowheads="1"/>
          </p:cNvSpPr>
          <p:nvPr/>
        </p:nvSpPr>
        <p:spPr bwMode="auto">
          <a:xfrm>
            <a:off x="283536" y="1596126"/>
            <a:ext cx="11908464" cy="4524315"/>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Ситуация:</a:t>
            </a:r>
          </a:p>
          <a:p>
            <a:pPr marL="0" marR="0" lvl="0" indent="0" algn="just" defTabSz="914400" rtl="0" eaLnBrk="1" fontAlgn="base" latinLnBrk="0" hangingPunct="1">
              <a:lnSpc>
                <a:spcPct val="100000"/>
              </a:lnSpc>
              <a:spcBef>
                <a:spcPct val="0"/>
              </a:spcBef>
              <a:spcAft>
                <a:spcPct val="0"/>
              </a:spcAft>
              <a:buClrTx/>
              <a:buSzTx/>
              <a:buFontTx/>
              <a:buNone/>
              <a:tabLst/>
            </a:pPr>
            <a:r>
              <a:rPr lang="ru-RU" sz="2400" dirty="0" smtClean="0">
                <a:latin typeface="Times New Roman" pitchFamily="18" charset="0"/>
                <a:cs typeface="Times New Roman" pitchFamily="18" charset="0"/>
              </a:rPr>
              <a:t>При применении ФСБУ 25/2018 у лизингодателя одновременно в учете могут быть:</a:t>
            </a:r>
          </a:p>
          <a:p>
            <a:pPr marL="457200" marR="0" lvl="0" indent="-457200" algn="just" defTabSz="914400" rtl="0" eaLnBrk="1" fontAlgn="base" latinLnBrk="0" hangingPunct="1">
              <a:lnSpc>
                <a:spcPct val="100000"/>
              </a:lnSpc>
              <a:spcBef>
                <a:spcPct val="0"/>
              </a:spcBef>
              <a:spcAft>
                <a:spcPct val="0"/>
              </a:spcAft>
              <a:buClrTx/>
              <a:buSzTx/>
              <a:buFont typeface="+mj-lt"/>
              <a:buAutoNum type="arabicPeriod"/>
              <a:tabLst/>
            </a:pPr>
            <a:r>
              <a:rPr kumimoji="0" lang="ru-RU" sz="2400" b="0" i="0" u="none" strike="noStrike" cap="none" normalizeH="0" baseline="0" dirty="0" smtClean="0">
                <a:ln>
                  <a:noFill/>
                </a:ln>
                <a:solidFill>
                  <a:schemeClr val="tx1"/>
                </a:solidFill>
                <a:effectLst/>
                <a:latin typeface="Times New Roman" pitchFamily="18" charset="0"/>
                <a:cs typeface="Times New Roman" pitchFamily="18" charset="0"/>
              </a:rPr>
              <a:t>ЧИСТАЯ</a:t>
            </a:r>
            <a:r>
              <a:rPr kumimoji="0" lang="ru-RU" sz="2400" b="0" i="0" u="none" strike="noStrike" cap="none" normalizeH="0" dirty="0" smtClean="0">
                <a:ln>
                  <a:noFill/>
                </a:ln>
                <a:solidFill>
                  <a:schemeClr val="tx1"/>
                </a:solidFill>
                <a:effectLst/>
                <a:latin typeface="Times New Roman" pitchFamily="18" charset="0"/>
                <a:cs typeface="Times New Roman" pitchFamily="18" charset="0"/>
              </a:rPr>
              <a:t> ИНВЕСТИЦИЯ В АРЕНДУ как Дт задолженность,</a:t>
            </a:r>
          </a:p>
          <a:p>
            <a:pPr marL="457200" marR="0" lvl="0" indent="-457200" algn="just" defTabSz="914400" rtl="0" eaLnBrk="1" fontAlgn="base" latinLnBrk="0" hangingPunct="1">
              <a:lnSpc>
                <a:spcPct val="100000"/>
              </a:lnSpc>
              <a:spcBef>
                <a:spcPct val="0"/>
              </a:spcBef>
              <a:spcAft>
                <a:spcPct val="0"/>
              </a:spcAft>
              <a:buClrTx/>
              <a:buSzTx/>
              <a:buFont typeface="+mj-lt"/>
              <a:buAutoNum type="arabicPeriod"/>
              <a:tabLst/>
            </a:pPr>
            <a:r>
              <a:rPr lang="ru-RU" sz="2400" dirty="0" smtClean="0">
                <a:latin typeface="Times New Roman" pitchFamily="18" charset="0"/>
                <a:cs typeface="Times New Roman" pitchFamily="18" charset="0"/>
              </a:rPr>
              <a:t>и Кт задолженность по полученным авансам, задатку, обеспечительным платежам.</a:t>
            </a:r>
          </a:p>
          <a:p>
            <a:pPr marL="457200" marR="0" lvl="0" indent="-457200" algn="just" defTabSz="914400" rtl="0" eaLnBrk="1" fontAlgn="base" latinLnBrk="0" hangingPunct="1">
              <a:lnSpc>
                <a:spcPct val="100000"/>
              </a:lnSpc>
              <a:spcBef>
                <a:spcPct val="0"/>
              </a:spcBef>
              <a:spcAft>
                <a:spcPct val="0"/>
              </a:spcAft>
              <a:buClrTx/>
              <a:buSzTx/>
              <a:tabLst/>
            </a:pPr>
            <a:r>
              <a:rPr kumimoji="0" lang="ru-RU" sz="2400" b="0" i="0" u="none" strike="noStrike" cap="none" normalizeH="0" baseline="0" dirty="0" smtClean="0">
                <a:ln>
                  <a:noFill/>
                </a:ln>
                <a:solidFill>
                  <a:schemeClr val="tx1"/>
                </a:solidFill>
                <a:effectLst/>
                <a:latin typeface="Times New Roman" pitchFamily="18" charset="0"/>
                <a:cs typeface="Times New Roman" pitchFamily="18" charset="0"/>
              </a:rPr>
              <a:t>Должны ли быть «свернуты» они при подготовке отчетности?</a:t>
            </a:r>
          </a:p>
          <a:p>
            <a:pPr marL="0" marR="0" lvl="0" indent="0" algn="just" defTabSz="914400" rtl="0" eaLnBrk="1" fontAlgn="base" latinLnBrk="0" hangingPunct="1">
              <a:lnSpc>
                <a:spcPct val="100000"/>
              </a:lnSpc>
              <a:spcBef>
                <a:spcPct val="0"/>
              </a:spcBef>
              <a:spcAft>
                <a:spcPct val="0"/>
              </a:spcAft>
              <a:buClrTx/>
              <a:buSzTx/>
              <a:buFontTx/>
              <a:buNone/>
              <a:tabLst/>
            </a:pPr>
            <a:r>
              <a:rPr lang="ru-RU" sz="2400" b="1" dirty="0" smtClean="0">
                <a:solidFill>
                  <a:srgbClr val="FF0000"/>
                </a:solidFill>
                <a:latin typeface="Times New Roman" pitchFamily="18" charset="0"/>
                <a:cs typeface="Times New Roman" pitchFamily="18" charset="0"/>
              </a:rPr>
              <a:t>Какой стандарт это определяет:</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q"/>
              <a:tabLst/>
            </a:pPr>
            <a:r>
              <a:rPr kumimoji="0" lang="ru-RU" sz="2400" b="1" i="1" u="none" strike="noStrike" cap="none" normalizeH="0" baseline="0" dirty="0" smtClean="0">
                <a:ln>
                  <a:noFill/>
                </a:ln>
                <a:solidFill>
                  <a:srgbClr val="FF0000"/>
                </a:solidFill>
                <a:effectLst/>
                <a:latin typeface="Times New Roman" pitchFamily="18" charset="0"/>
                <a:cs typeface="Times New Roman" pitchFamily="18" charset="0"/>
              </a:rPr>
              <a:t>ФСБУ 25/2018</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q"/>
              <a:tabLst/>
            </a:pPr>
            <a:r>
              <a:rPr lang="ru-RU" sz="2400" b="1" i="1" dirty="0" smtClean="0">
                <a:solidFill>
                  <a:srgbClr val="FF0000"/>
                </a:solidFill>
                <a:latin typeface="Times New Roman" pitchFamily="18" charset="0"/>
                <a:cs typeface="Times New Roman" pitchFamily="18" charset="0"/>
              </a:rPr>
              <a:t> или </a:t>
            </a:r>
            <a:r>
              <a:rPr lang="ru-RU" sz="2400" b="1" i="1" dirty="0" smtClean="0">
                <a:solidFill>
                  <a:srgbClr val="FF0000"/>
                </a:solidFill>
                <a:latin typeface="Times New Roman" pitchFamily="18" charset="0"/>
                <a:cs typeface="Times New Roman" pitchFamily="18" charset="0"/>
              </a:rPr>
              <a:t>ФСБУ 4/2023 (ст. 23) (или ранее ПБУ 4/99)?</a:t>
            </a:r>
            <a:endParaRPr lang="ru-RU" sz="2400" b="1" i="1" dirty="0" smtClean="0">
              <a:solidFill>
                <a:srgbClr val="FF0000"/>
              </a:solidFill>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ru-RU" sz="2400" dirty="0" smtClean="0">
                <a:latin typeface="Times New Roman" pitchFamily="18" charset="0"/>
                <a:cs typeface="Times New Roman" pitchFamily="18" charset="0"/>
              </a:rPr>
              <a:t>Если ФСБУ 25/2018, а в нем нет решения, то мы ищем решение в МСФО </a:t>
            </a:r>
            <a:r>
              <a:rPr lang="en-US" sz="2400" dirty="0" smtClean="0">
                <a:latin typeface="Times New Roman" pitchFamily="18" charset="0"/>
                <a:cs typeface="Times New Roman" pitchFamily="18" charset="0"/>
              </a:rPr>
              <a:t>IAS 32 </a:t>
            </a:r>
            <a:r>
              <a:rPr lang="ru-RU" sz="2400" dirty="0" smtClean="0">
                <a:latin typeface="Times New Roman" pitchFamily="18" charset="0"/>
                <a:cs typeface="Times New Roman" pitchFamily="18" charset="0"/>
              </a:rPr>
              <a:t>или </a:t>
            </a:r>
            <a:r>
              <a:rPr lang="en-US" sz="2400" dirty="0" smtClean="0">
                <a:latin typeface="Times New Roman" pitchFamily="18" charset="0"/>
                <a:cs typeface="Times New Roman" pitchFamily="18" charset="0"/>
              </a:rPr>
              <a:t>IFRS 9</a:t>
            </a:r>
            <a:r>
              <a:rPr lang="ru-RU" sz="2400" dirty="0" smtClean="0">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cs typeface="Times New Roman" pitchFamily="18" charset="0"/>
              </a:rPr>
              <a:t>Если </a:t>
            </a:r>
            <a:r>
              <a:rPr kumimoji="0" lang="ru-RU" sz="2400" b="0" i="0" u="none" strike="noStrike" cap="none" normalizeH="0" baseline="0" dirty="0" smtClean="0">
                <a:ln>
                  <a:noFill/>
                </a:ln>
                <a:solidFill>
                  <a:schemeClr val="tx1"/>
                </a:solidFill>
                <a:effectLst/>
                <a:latin typeface="Times New Roman" pitchFamily="18" charset="0"/>
                <a:cs typeface="Times New Roman" pitchFamily="18" charset="0"/>
              </a:rPr>
              <a:t>ФСБУ 4/2023, </a:t>
            </a:r>
            <a:r>
              <a:rPr kumimoji="0" lang="ru-RU" sz="2400" b="0" i="0" u="none" strike="noStrike" cap="none" normalizeH="0" baseline="0" dirty="0" smtClean="0">
                <a:ln>
                  <a:noFill/>
                </a:ln>
                <a:solidFill>
                  <a:schemeClr val="tx1"/>
                </a:solidFill>
                <a:effectLst/>
                <a:latin typeface="Times New Roman" pitchFamily="18" charset="0"/>
                <a:cs typeface="Times New Roman" pitchFamily="18" charset="0"/>
              </a:rPr>
              <a:t>то в нем есть </a:t>
            </a:r>
            <a:r>
              <a:rPr kumimoji="0" lang="ru-RU" sz="2400" b="0" i="0" u="none" strike="noStrike" cap="none" normalizeH="0" baseline="0" dirty="0" smtClean="0">
                <a:ln>
                  <a:noFill/>
                </a:ln>
                <a:solidFill>
                  <a:schemeClr val="tx1"/>
                </a:solidFill>
                <a:effectLst/>
                <a:latin typeface="Times New Roman" pitchFamily="18" charset="0"/>
                <a:cs typeface="Times New Roman" pitchFamily="18" charset="0"/>
              </a:rPr>
              <a:t>определенный запрет </a:t>
            </a:r>
            <a:r>
              <a:rPr kumimoji="0" lang="ru-RU" sz="2400" b="0" i="0" u="none" strike="noStrike" cap="none" normalizeH="0" baseline="0" dirty="0" smtClean="0">
                <a:ln>
                  <a:noFill/>
                </a:ln>
                <a:solidFill>
                  <a:schemeClr val="tx1"/>
                </a:solidFill>
                <a:effectLst/>
                <a:latin typeface="Times New Roman" pitchFamily="18" charset="0"/>
                <a:cs typeface="Times New Roman" pitchFamily="18" charset="0"/>
              </a:rPr>
              <a:t>на «сворачивание» </a:t>
            </a:r>
            <a:r>
              <a:rPr kumimoji="0" lang="ru-RU" sz="2400" b="0" i="0" u="none" strike="noStrike" cap="none" normalizeH="0" baseline="0" dirty="0" smtClean="0">
                <a:ln>
                  <a:noFill/>
                </a:ln>
                <a:solidFill>
                  <a:schemeClr val="tx1"/>
                </a:solidFill>
                <a:effectLst/>
                <a:latin typeface="Times New Roman" pitchFamily="18" charset="0"/>
                <a:cs typeface="Times New Roman" pitchFamily="18" charset="0"/>
              </a:rPr>
              <a:t>(ст.23), </a:t>
            </a:r>
            <a:r>
              <a:rPr kumimoji="0" lang="ru-RU" sz="2400" b="0" i="0" u="none" strike="noStrike" cap="none" normalizeH="0" dirty="0" smtClean="0">
                <a:ln>
                  <a:noFill/>
                </a:ln>
                <a:solidFill>
                  <a:schemeClr val="tx1"/>
                </a:solidFill>
                <a:effectLst/>
                <a:latin typeface="Times New Roman" pitchFamily="18" charset="0"/>
                <a:cs typeface="Times New Roman" pitchFamily="18" charset="0"/>
              </a:rPr>
              <a:t>и </a:t>
            </a:r>
            <a:r>
              <a:rPr kumimoji="0" lang="ru-RU" sz="2400" b="0" i="0" u="none" strike="noStrike" cap="none" normalizeH="0" dirty="0" smtClean="0">
                <a:ln>
                  <a:noFill/>
                </a:ln>
                <a:solidFill>
                  <a:schemeClr val="tx1"/>
                </a:solidFill>
                <a:effectLst/>
                <a:latin typeface="Times New Roman" pitchFamily="18" charset="0"/>
                <a:cs typeface="Times New Roman" pitchFamily="18" charset="0"/>
              </a:rPr>
              <a:t>на этом всё: ни какие решения мы не ищем в МСФО.</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8682" y="1342725"/>
            <a:ext cx="7184136" cy="5262979"/>
          </a:xfrm>
          <a:prstGeom prst="rect">
            <a:avLst/>
          </a:prstGeom>
          <a:solidFill>
            <a:schemeClr val="accent6">
              <a:lumMod val="20000"/>
              <a:lumOff val="80000"/>
            </a:schemeClr>
          </a:solidFill>
        </p:spPr>
        <p:txBody>
          <a:bodyPr wrap="square">
            <a:spAutoFit/>
          </a:bodyPr>
          <a:lstStyle/>
          <a:p>
            <a:pPr algn="just"/>
            <a:r>
              <a:rPr lang="ru-RU" sz="2400" b="1" dirty="0" smtClean="0">
                <a:latin typeface="Times New Roman" pitchFamily="18" charset="0"/>
                <a:cs typeface="Times New Roman" pitchFamily="18" charset="0"/>
              </a:rPr>
              <a:t>По сути, этот вопрос про зачет между собой Дт и Кт задолженностей  уже:</a:t>
            </a:r>
          </a:p>
          <a:p>
            <a:pPr algn="just">
              <a:buFont typeface="Wingdings" pitchFamily="2" charset="2"/>
              <a:buChar char="q"/>
            </a:pPr>
            <a:r>
              <a:rPr lang="ru-RU" sz="2400" b="1" dirty="0" smtClean="0">
                <a:latin typeface="Times New Roman" pitchFamily="18" charset="0"/>
                <a:cs typeface="Times New Roman" pitchFamily="18" charset="0"/>
              </a:rPr>
              <a:t> не на территории ФСБУ 25, </a:t>
            </a:r>
          </a:p>
          <a:p>
            <a:pPr algn="just">
              <a:buFont typeface="Wingdings" pitchFamily="2" charset="2"/>
              <a:buChar char="q"/>
            </a:pPr>
            <a:r>
              <a:rPr lang="ru-RU" sz="2400" b="1" dirty="0" smtClean="0">
                <a:latin typeface="Times New Roman" pitchFamily="18" charset="0"/>
                <a:cs typeface="Times New Roman" pitchFamily="18" charset="0"/>
              </a:rPr>
              <a:t>а на территории ФСБУ/ПБУ, который регулирует отчетность.</a:t>
            </a:r>
          </a:p>
          <a:p>
            <a:pPr algn="just"/>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Если есть нормы в ФСБУ 4/2023, это </a:t>
            </a:r>
            <a:r>
              <a:rPr lang="ru-RU" sz="2400" dirty="0" smtClean="0">
                <a:latin typeface="Times New Roman" pitchFamily="18" charset="0"/>
                <a:cs typeface="Times New Roman" pitchFamily="18" charset="0"/>
              </a:rPr>
              <a:t>не дает  права, перешагнув через </a:t>
            </a:r>
            <a:r>
              <a:rPr lang="ru-RU" sz="2400" dirty="0" smtClean="0">
                <a:latin typeface="Times New Roman" pitchFamily="18" charset="0"/>
                <a:cs typeface="Times New Roman" pitchFamily="18" charset="0"/>
              </a:rPr>
              <a:t>нее, </a:t>
            </a:r>
            <a:r>
              <a:rPr lang="ru-RU" sz="2400" dirty="0" smtClean="0">
                <a:latin typeface="Times New Roman" pitchFamily="18" charset="0"/>
                <a:cs typeface="Times New Roman" pitchFamily="18" charset="0"/>
              </a:rPr>
              <a:t>искать иное решение в МСФО, в частности, что в </a:t>
            </a:r>
            <a:r>
              <a:rPr lang="ru-RU" sz="2400" b="1" dirty="0" smtClean="0">
                <a:solidFill>
                  <a:srgbClr val="FF0000"/>
                </a:solidFill>
                <a:latin typeface="Times New Roman" pitchFamily="18" charset="0"/>
                <a:cs typeface="Times New Roman" pitchFamily="18" charset="0"/>
              </a:rPr>
              <a:t>IAS 32</a:t>
            </a:r>
            <a:r>
              <a:rPr lang="ru-RU" sz="2400" dirty="0" smtClean="0">
                <a:latin typeface="Times New Roman" pitchFamily="18" charset="0"/>
                <a:cs typeface="Times New Roman" pitchFamily="18" charset="0"/>
              </a:rPr>
              <a:t>, что в </a:t>
            </a:r>
            <a:r>
              <a:rPr lang="ru-RU" sz="2400" b="1" dirty="0" smtClean="0">
                <a:solidFill>
                  <a:srgbClr val="FF0000"/>
                </a:solidFill>
                <a:latin typeface="Times New Roman" pitchFamily="18" charset="0"/>
                <a:cs typeface="Times New Roman" pitchFamily="18" charset="0"/>
              </a:rPr>
              <a:t>IFRS 9</a:t>
            </a:r>
            <a:r>
              <a:rPr lang="ru-RU" sz="2400" dirty="0" smtClean="0">
                <a:latin typeface="Times New Roman" pitchFamily="18" charset="0"/>
                <a:cs typeface="Times New Roman" pitchFamily="18" charset="0"/>
              </a:rPr>
              <a:t>.</a:t>
            </a:r>
          </a:p>
          <a:p>
            <a:pPr algn="just"/>
            <a:r>
              <a:rPr lang="ru-RU"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Иначе </a:t>
            </a:r>
            <a:r>
              <a:rPr lang="ru-RU" sz="2400" dirty="0" smtClean="0">
                <a:latin typeface="Times New Roman" pitchFamily="18" charset="0"/>
                <a:cs typeface="Times New Roman" pitchFamily="18" charset="0"/>
              </a:rPr>
              <a:t>мы получаем прецедент, если </a:t>
            </a:r>
            <a:r>
              <a:rPr lang="ru-RU" sz="2400" dirty="0" smtClean="0">
                <a:latin typeface="Times New Roman" pitchFamily="18" charset="0"/>
                <a:cs typeface="Times New Roman" pitchFamily="18" charset="0"/>
              </a:rPr>
              <a:t>нельзя, </a:t>
            </a:r>
            <a:r>
              <a:rPr lang="ru-RU" sz="2400" dirty="0" smtClean="0">
                <a:latin typeface="Times New Roman" pitchFamily="18" charset="0"/>
                <a:cs typeface="Times New Roman" pitchFamily="18" charset="0"/>
              </a:rPr>
              <a:t>но очень хочется, то можно</a:t>
            </a:r>
            <a:r>
              <a:rPr lang="ru-RU" sz="2400" dirty="0" smtClean="0">
                <a:latin typeface="Times New Roman" pitchFamily="18" charset="0"/>
                <a:cs typeface="Times New Roman" pitchFamily="18" charset="0"/>
              </a:rPr>
              <a:t>.</a:t>
            </a:r>
          </a:p>
          <a:p>
            <a:pPr algn="just"/>
            <a:r>
              <a:rPr lang="ru-RU" sz="2400" dirty="0" smtClean="0">
                <a:latin typeface="Times New Roman" pitchFamily="18" charset="0"/>
                <a:cs typeface="Times New Roman" pitchFamily="18" charset="0"/>
              </a:rPr>
              <a:t>Более того, этот вопрос затрагивает такой момент, как зачет между собой </a:t>
            </a:r>
            <a:r>
              <a:rPr lang="ru-RU" sz="2400" b="1" dirty="0" smtClean="0">
                <a:solidFill>
                  <a:srgbClr val="FF0000"/>
                </a:solidFill>
                <a:latin typeface="Times New Roman" pitchFamily="18" charset="0"/>
                <a:cs typeface="Times New Roman" pitchFamily="18" charset="0"/>
              </a:rPr>
              <a:t>монетарной и немонетарной задолженностей.</a:t>
            </a:r>
            <a:endParaRPr lang="ru-RU" sz="2400" b="1" dirty="0">
              <a:solidFill>
                <a:srgbClr val="FF0000"/>
              </a:solidFill>
              <a:latin typeface="Times New Roman" pitchFamily="18" charset="0"/>
              <a:cs typeface="Times New Roman" pitchFamily="18" charset="0"/>
            </a:endParaRPr>
          </a:p>
        </p:txBody>
      </p:sp>
      <p:pic>
        <p:nvPicPr>
          <p:cNvPr id="445442" name="Picture 2" descr="Картинки по запросу &quot;на правильный путь&quot;"/>
          <p:cNvPicPr>
            <a:picLocks noChangeAspect="1" noChangeArrowheads="1"/>
          </p:cNvPicPr>
          <p:nvPr/>
        </p:nvPicPr>
        <p:blipFill>
          <a:blip r:embed="rId2" cstate="print"/>
          <a:srcRect/>
          <a:stretch>
            <a:fillRect/>
          </a:stretch>
        </p:blipFill>
        <p:spPr bwMode="auto">
          <a:xfrm>
            <a:off x="7857461" y="4296207"/>
            <a:ext cx="2456120" cy="2355146"/>
          </a:xfrm>
          <a:prstGeom prst="rect">
            <a:avLst/>
          </a:prstGeom>
          <a:noFill/>
        </p:spPr>
      </p:pic>
      <p:pic>
        <p:nvPicPr>
          <p:cNvPr id="5" name="Picture 2" descr="https://im0-tub-ru.yandex.net/i?id=f0b3c544bd9b5573953ef540c093c546-l&amp;n=13"/>
          <p:cNvPicPr>
            <a:picLocks noChangeAspect="1" noChangeArrowheads="1"/>
          </p:cNvPicPr>
          <p:nvPr/>
        </p:nvPicPr>
        <p:blipFill>
          <a:blip r:embed="rId3" cstate="print"/>
          <a:srcRect l="15674" t="13924" r="8043" b="13081"/>
          <a:stretch>
            <a:fillRect/>
          </a:stretch>
        </p:blipFill>
        <p:spPr bwMode="auto">
          <a:xfrm>
            <a:off x="10207666" y="1307805"/>
            <a:ext cx="1808943" cy="2374414"/>
          </a:xfrm>
          <a:prstGeom prst="rect">
            <a:avLst/>
          </a:prstGeom>
          <a:noFill/>
        </p:spPr>
      </p:pic>
      <p:sp>
        <p:nvSpPr>
          <p:cNvPr id="6" name="Прямоугольник 5"/>
          <p:cNvSpPr/>
          <p:nvPr/>
        </p:nvSpPr>
        <p:spPr>
          <a:xfrm>
            <a:off x="8688554" y="3603042"/>
            <a:ext cx="3503446" cy="646331"/>
          </a:xfrm>
          <a:prstGeom prst="rect">
            <a:avLst/>
          </a:prstGeom>
        </p:spPr>
        <p:txBody>
          <a:bodyPr wrap="square">
            <a:spAutoFit/>
          </a:bodyPr>
          <a:lstStyle/>
          <a:p>
            <a:r>
              <a:rPr lang="ru-RU" b="1" i="1" dirty="0" smtClean="0">
                <a:solidFill>
                  <a:srgbClr val="FF0000"/>
                </a:solidFill>
                <a:latin typeface="Times New Roman" pitchFamily="18" charset="0"/>
                <a:cs typeface="Times New Roman" pitchFamily="18" charset="0"/>
              </a:rPr>
              <a:t>Встала на правильный путь, ИДТИ ТО КУДА….</a:t>
            </a:r>
            <a:r>
              <a:rPr lang="ru-RU" b="1" i="1" dirty="0" smtClean="0">
                <a:solidFill>
                  <a:srgbClr val="FF0000"/>
                </a:solidFill>
                <a:latin typeface="Times New Roman" pitchFamily="18" charset="0"/>
                <a:cs typeface="Times New Roman" pitchFamily="18" charset="0"/>
                <a:sym typeface="Wingdings" pitchFamily="2" charset="2"/>
              </a:rPr>
              <a:t></a:t>
            </a:r>
            <a:endParaRPr lang="ru-RU" i="1"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4549" y="1397512"/>
            <a:ext cx="6225077" cy="1749725"/>
          </a:xfrm>
        </p:spPr>
        <p:txBody>
          <a:bodyPr>
            <a:normAutofit fontScale="90000"/>
          </a:bodyPr>
          <a:lstStyle/>
          <a:p>
            <a:r>
              <a:rPr lang="ru-RU" b="1" dirty="0" smtClean="0">
                <a:solidFill>
                  <a:srgbClr val="FF0000"/>
                </a:solidFill>
              </a:rPr>
              <a:t>Проблема 4.</a:t>
            </a:r>
            <a:br>
              <a:rPr lang="ru-RU" b="1" dirty="0" smtClean="0">
                <a:solidFill>
                  <a:srgbClr val="FF0000"/>
                </a:solidFill>
              </a:rPr>
            </a:br>
            <a:r>
              <a:rPr lang="ru-RU" b="1" dirty="0" smtClean="0">
                <a:solidFill>
                  <a:srgbClr val="FF0000"/>
                </a:solidFill>
              </a:rPr>
              <a:t>Конфликты между ФСБУ/ПБУ</a:t>
            </a:r>
            <a:endParaRPr lang="ru-RU" b="1" dirty="0">
              <a:solidFill>
                <a:srgbClr val="FF0000"/>
              </a:solidFill>
            </a:endParaRPr>
          </a:p>
        </p:txBody>
      </p:sp>
      <p:pic>
        <p:nvPicPr>
          <p:cNvPr id="227330" name="Picture 2"/>
          <p:cNvPicPr>
            <a:picLocks noChangeAspect="1" noChangeArrowheads="1"/>
          </p:cNvPicPr>
          <p:nvPr/>
        </p:nvPicPr>
        <p:blipFill>
          <a:blip r:embed="rId2" cstate="print"/>
          <a:srcRect/>
          <a:stretch>
            <a:fillRect/>
          </a:stretch>
        </p:blipFill>
        <p:spPr bwMode="auto">
          <a:xfrm>
            <a:off x="0" y="3581266"/>
            <a:ext cx="6128674" cy="2513933"/>
          </a:xfrm>
          <a:prstGeom prst="rect">
            <a:avLst/>
          </a:prstGeom>
          <a:noFill/>
          <a:ln w="9525">
            <a:noFill/>
            <a:miter lim="800000"/>
            <a:headEnd/>
            <a:tailEnd/>
          </a:ln>
          <a:effectLst/>
        </p:spPr>
      </p:pic>
      <p:sp>
        <p:nvSpPr>
          <p:cNvPr id="5" name="Прямоугольник 4"/>
          <p:cNvSpPr/>
          <p:nvPr/>
        </p:nvSpPr>
        <p:spPr>
          <a:xfrm>
            <a:off x="6479458" y="1369423"/>
            <a:ext cx="5535561" cy="4801314"/>
          </a:xfrm>
          <a:prstGeom prst="rect">
            <a:avLst/>
          </a:prstGeom>
          <a:solidFill>
            <a:schemeClr val="accent6">
              <a:lumMod val="20000"/>
              <a:lumOff val="80000"/>
            </a:schemeClr>
          </a:solidFill>
        </p:spPr>
        <p:txBody>
          <a:bodyPr wrap="square">
            <a:spAutoFit/>
          </a:bodyPr>
          <a:lstStyle/>
          <a:p>
            <a:pPr algn="just"/>
            <a:r>
              <a:rPr lang="ru-RU" b="1" dirty="0" smtClean="0">
                <a:latin typeface="Times New Roman" pitchFamily="18" charset="0"/>
                <a:cs typeface="Times New Roman" pitchFamily="18" charset="0"/>
              </a:rPr>
              <a:t>ФСБУ 26/2020</a:t>
            </a:r>
          </a:p>
          <a:p>
            <a:pPr algn="just"/>
            <a:r>
              <a:rPr lang="ru-RU" b="1" dirty="0" smtClean="0">
                <a:latin typeface="Times New Roman" pitchFamily="18" charset="0"/>
                <a:cs typeface="Times New Roman" pitchFamily="18" charset="0"/>
              </a:rPr>
              <a:t>I. Общие положения</a:t>
            </a:r>
          </a:p>
          <a:p>
            <a:pPr marL="457200" indent="-457200" algn="just">
              <a:buAutoNum type="arabicPeriod"/>
            </a:pPr>
            <a:r>
              <a:rPr lang="ru-RU" dirty="0" smtClean="0">
                <a:latin typeface="Times New Roman" pitchFamily="18" charset="0"/>
                <a:cs typeface="Times New Roman" pitchFamily="18" charset="0"/>
              </a:rPr>
              <a:t>Настоящий Стандарт устанавливает требования к формированию в бухгалтерском учете информации о капитальных вложениях организаций.</a:t>
            </a:r>
          </a:p>
          <a:p>
            <a:pPr marL="457200" indent="-457200" algn="just"/>
            <a:r>
              <a:rPr lang="ru-RU" dirty="0" smtClean="0"/>
              <a:t>9. </a:t>
            </a:r>
            <a:r>
              <a:rPr lang="ru-RU" dirty="0" smtClean="0">
                <a:latin typeface="Times New Roman" pitchFamily="18" charset="0"/>
                <a:cs typeface="Times New Roman" pitchFamily="18" charset="0"/>
              </a:rPr>
              <a:t>Капитальные вложения признаются в бухгалтерском учете в сумме фактических затрат на приобретение, создание, улучшение объектов основных средств, объектов нематериальных активов, а также на восстановление объектов основных средств (далее - фактические затраты). Для целей настоящего Стандарта </a:t>
            </a:r>
            <a:r>
              <a:rPr lang="ru-RU" b="1" dirty="0" smtClean="0">
                <a:solidFill>
                  <a:srgbClr val="FF0000"/>
                </a:solidFill>
                <a:latin typeface="Times New Roman" pitchFamily="18" charset="0"/>
                <a:cs typeface="Times New Roman" pitchFamily="18" charset="0"/>
              </a:rPr>
              <a:t>затратами считается выбытие (уменьшение) активов организации или возникновение (увеличение) ее обязательств, связанных с осуществлением капитальных вложений.</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81909" y="1225795"/>
            <a:ext cx="10798628" cy="830997"/>
          </a:xfrm>
          <a:prstGeom prst="rect">
            <a:avLst/>
          </a:prstGeom>
          <a:solidFill>
            <a:schemeClr val="accent6">
              <a:lumMod val="20000"/>
              <a:lumOff val="80000"/>
            </a:schemeClr>
          </a:solidFill>
        </p:spPr>
        <p:txBody>
          <a:bodyPr wrap="square">
            <a:spAutoFit/>
          </a:bodyPr>
          <a:lstStyle/>
          <a:p>
            <a:pPr fontAlgn="base"/>
            <a:r>
              <a:rPr lang="ru-RU" sz="2400" b="1" i="1" dirty="0" smtClean="0"/>
              <a:t>ПРОБЛЕМА 5: </a:t>
            </a:r>
            <a:endParaRPr lang="ru-RU" sz="2400" dirty="0" smtClean="0"/>
          </a:p>
          <a:p>
            <a:pPr algn="just"/>
            <a:r>
              <a:rPr lang="ru-RU" sz="2400" b="1" dirty="0" smtClean="0"/>
              <a:t>До какого тупика нужно искать решение в МСФО?</a:t>
            </a:r>
            <a:endParaRPr lang="ru-RU" sz="2400" b="1"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8075" y="2285142"/>
            <a:ext cx="3859619" cy="3063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5376530" y="2329106"/>
            <a:ext cx="6096000" cy="1569660"/>
          </a:xfrm>
          <a:prstGeom prst="rect">
            <a:avLst/>
          </a:prstGeom>
        </p:spPr>
        <p:txBody>
          <a:bodyPr>
            <a:spAutoFit/>
          </a:bodyPr>
          <a:lstStyle/>
          <a:p>
            <a:r>
              <a:rPr lang="ru-RU" sz="2400" b="1" dirty="0" smtClean="0">
                <a:solidFill>
                  <a:srgbClr val="0000FF"/>
                </a:solidFill>
                <a:latin typeface="Times New Roman" pitchFamily="18" charset="0"/>
                <a:cs typeface="Times New Roman" pitchFamily="18" charset="0"/>
              </a:rPr>
              <a:t>Если ответ нужно искать в МСФО, какие при этом нужны ориентиры?</a:t>
            </a:r>
            <a:br>
              <a:rPr lang="ru-RU" sz="2400" b="1" dirty="0" smtClean="0">
                <a:solidFill>
                  <a:srgbClr val="0000FF"/>
                </a:solidFill>
                <a:latin typeface="Times New Roman" pitchFamily="18" charset="0"/>
                <a:cs typeface="Times New Roman" pitchFamily="18" charset="0"/>
              </a:rPr>
            </a:br>
            <a:r>
              <a:rPr lang="ru-RU" sz="2400" b="1" dirty="0" smtClean="0">
                <a:solidFill>
                  <a:srgbClr val="0000FF"/>
                </a:solidFill>
                <a:latin typeface="Times New Roman" pitchFamily="18" charset="0"/>
                <a:cs typeface="Times New Roman" pitchFamily="18" charset="0"/>
              </a:rPr>
              <a:t>Обращаться только к МСФО или к иным документам, которые рядом с ними?</a:t>
            </a:r>
            <a:endParaRPr lang="ru-RU"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1031" t="14196" r="708" b="15138"/>
          <a:stretch>
            <a:fillRect/>
          </a:stretch>
        </p:blipFill>
        <p:spPr bwMode="auto">
          <a:xfrm>
            <a:off x="404037" y="1332402"/>
            <a:ext cx="7557584" cy="4200726"/>
          </a:xfrm>
          <a:prstGeom prst="rect">
            <a:avLst/>
          </a:prstGeom>
          <a:noFill/>
          <a:ln w="9525">
            <a:noFill/>
            <a:miter lim="800000"/>
            <a:headEnd/>
            <a:tailEnd/>
          </a:ln>
        </p:spPr>
      </p:pic>
      <p:sp>
        <p:nvSpPr>
          <p:cNvPr id="5" name="Прямоугольник 4"/>
          <p:cNvSpPr/>
          <p:nvPr/>
        </p:nvSpPr>
        <p:spPr>
          <a:xfrm>
            <a:off x="8073656" y="3435445"/>
            <a:ext cx="3905693" cy="1938992"/>
          </a:xfrm>
          <a:prstGeom prst="rect">
            <a:avLst/>
          </a:prstGeom>
        </p:spPr>
        <p:txBody>
          <a:bodyPr wrap="square">
            <a:spAutoFit/>
          </a:bodyPr>
          <a:lstStyle/>
          <a:p>
            <a:pPr algn="ctr"/>
            <a:r>
              <a:rPr lang="ru-RU" sz="2400" b="1" dirty="0" smtClean="0">
                <a:solidFill>
                  <a:srgbClr val="0000FF"/>
                </a:solidFill>
                <a:latin typeface="Times New Roman" pitchFamily="18" charset="0"/>
                <a:cs typeface="Times New Roman" pitchFamily="18" charset="0"/>
              </a:rPr>
              <a:t>Разберемся в оценке статуса найденных в МСФО документов на примере сайтов,  </a:t>
            </a:r>
            <a:r>
              <a:rPr lang="en-US" sz="2400" b="1" dirty="0" smtClean="0">
                <a:solidFill>
                  <a:srgbClr val="0000FF"/>
                </a:solidFill>
                <a:latin typeface="Times New Roman" pitchFamily="18" charset="0"/>
                <a:cs typeface="Times New Roman" pitchFamily="18" charset="0"/>
              </a:rPr>
              <a:t>web</a:t>
            </a:r>
            <a:r>
              <a:rPr lang="ru-RU" sz="2400" b="1" dirty="0" smtClean="0">
                <a:solidFill>
                  <a:srgbClr val="0000FF"/>
                </a:solidFill>
                <a:latin typeface="Times New Roman" pitchFamily="18" charset="0"/>
                <a:cs typeface="Times New Roman" pitchFamily="18" charset="0"/>
              </a:rPr>
              <a:t>-приложений.</a:t>
            </a:r>
            <a:endParaRPr lang="ru-RU" sz="2400" dirty="0"/>
          </a:p>
        </p:txBody>
      </p:sp>
      <p:sp>
        <p:nvSpPr>
          <p:cNvPr id="7" name="Стрелка вниз 6"/>
          <p:cNvSpPr/>
          <p:nvPr/>
        </p:nvSpPr>
        <p:spPr>
          <a:xfrm>
            <a:off x="9558670" y="5284382"/>
            <a:ext cx="814241" cy="1382232"/>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1371" y="116632"/>
            <a:ext cx="2238113" cy="707886"/>
          </a:xfrm>
          <a:prstGeom prst="rect">
            <a:avLst/>
          </a:prstGeom>
        </p:spPr>
        <p:txBody>
          <a:bodyPr wrap="none">
            <a:spAutoFit/>
          </a:bodyPr>
          <a:lstStyle/>
          <a:p>
            <a:r>
              <a:rPr lang="ru-RU" sz="4000" dirty="0">
                <a:solidFill>
                  <a:srgbClr val="FF0000"/>
                </a:solidFill>
                <a:latin typeface="Times New Roman" pitchFamily="18" charset="0"/>
                <a:ea typeface="Times New Roman" panose="02020603050405020304" pitchFamily="18" charset="0"/>
                <a:cs typeface="Times New Roman" pitchFamily="18" charset="0"/>
              </a:rPr>
              <a:t>Сайты,…</a:t>
            </a:r>
            <a:endParaRPr lang="ru-RU" sz="4000" dirty="0">
              <a:solidFill>
                <a:srgbClr val="FF0000"/>
              </a:solidFill>
              <a:latin typeface="Times New Roman" pitchFamily="18" charset="0"/>
              <a:cs typeface="Times New Roman" pitchFamily="18" charset="0"/>
            </a:endParaRPr>
          </a:p>
        </p:txBody>
      </p:sp>
      <p:pic>
        <p:nvPicPr>
          <p:cNvPr id="294914" name="Picture 2"/>
          <p:cNvPicPr>
            <a:picLocks noChangeAspect="1" noChangeArrowheads="1"/>
          </p:cNvPicPr>
          <p:nvPr/>
        </p:nvPicPr>
        <p:blipFill>
          <a:blip r:embed="rId2" cstate="print"/>
          <a:srcRect/>
          <a:stretch>
            <a:fillRect/>
          </a:stretch>
        </p:blipFill>
        <p:spPr bwMode="auto">
          <a:xfrm>
            <a:off x="6651753" y="1239307"/>
            <a:ext cx="3736256" cy="2174937"/>
          </a:xfrm>
          <a:prstGeom prst="rect">
            <a:avLst/>
          </a:prstGeom>
          <a:noFill/>
          <a:ln w="9525">
            <a:noFill/>
            <a:miter lim="800000"/>
            <a:headEnd/>
            <a:tailEnd/>
          </a:ln>
          <a:effectLst/>
        </p:spPr>
      </p:pic>
      <p:pic>
        <p:nvPicPr>
          <p:cNvPr id="294915" name="Picture 3"/>
          <p:cNvPicPr>
            <a:picLocks noChangeAspect="1" noChangeArrowheads="1"/>
          </p:cNvPicPr>
          <p:nvPr/>
        </p:nvPicPr>
        <p:blipFill>
          <a:blip r:embed="rId3" cstate="print"/>
          <a:srcRect/>
          <a:stretch>
            <a:fillRect/>
          </a:stretch>
        </p:blipFill>
        <p:spPr bwMode="auto">
          <a:xfrm>
            <a:off x="1508754" y="1254641"/>
            <a:ext cx="4287970" cy="2713567"/>
          </a:xfrm>
          <a:prstGeom prst="rect">
            <a:avLst/>
          </a:prstGeom>
          <a:noFill/>
          <a:ln w="9525">
            <a:noFill/>
            <a:miter lim="800000"/>
            <a:headEnd/>
            <a:tailEnd/>
          </a:ln>
          <a:effectLst/>
        </p:spPr>
      </p:pic>
      <p:pic>
        <p:nvPicPr>
          <p:cNvPr id="294917" name="Picture 5"/>
          <p:cNvPicPr>
            <a:picLocks noChangeAspect="1" noChangeArrowheads="1"/>
          </p:cNvPicPr>
          <p:nvPr/>
        </p:nvPicPr>
        <p:blipFill>
          <a:blip r:embed="rId4" cstate="print"/>
          <a:srcRect/>
          <a:stretch>
            <a:fillRect/>
          </a:stretch>
        </p:blipFill>
        <p:spPr bwMode="auto">
          <a:xfrm>
            <a:off x="4348460" y="3285460"/>
            <a:ext cx="7636405" cy="3431593"/>
          </a:xfrm>
          <a:prstGeom prst="rect">
            <a:avLst/>
          </a:prstGeom>
          <a:noFill/>
          <a:ln w="9525">
            <a:noFill/>
            <a:miter lim="800000"/>
            <a:headEnd/>
            <a:tailEnd/>
          </a:ln>
          <a:effectLst/>
        </p:spPr>
      </p:pic>
      <p:pic>
        <p:nvPicPr>
          <p:cNvPr id="294918" name="Picture 6"/>
          <p:cNvPicPr>
            <a:picLocks noChangeAspect="1" noChangeArrowheads="1"/>
          </p:cNvPicPr>
          <p:nvPr/>
        </p:nvPicPr>
        <p:blipFill>
          <a:blip r:embed="rId5" cstate="print"/>
          <a:srcRect/>
          <a:stretch>
            <a:fillRect/>
          </a:stretch>
        </p:blipFill>
        <p:spPr bwMode="auto">
          <a:xfrm>
            <a:off x="496533" y="3661450"/>
            <a:ext cx="4514980" cy="2952328"/>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cstate="print"/>
          <a:srcRect l="23143"/>
          <a:stretch>
            <a:fillRect/>
          </a:stretch>
        </p:blipFill>
        <p:spPr bwMode="auto">
          <a:xfrm>
            <a:off x="239349" y="188640"/>
            <a:ext cx="6057941" cy="3096344"/>
          </a:xfrm>
          <a:prstGeom prst="rect">
            <a:avLst/>
          </a:prstGeom>
          <a:noFill/>
          <a:ln w="9525">
            <a:noFill/>
            <a:miter lim="800000"/>
            <a:headEnd/>
            <a:tailEnd/>
          </a:ln>
          <a:effectLst/>
        </p:spPr>
      </p:pic>
      <p:pic>
        <p:nvPicPr>
          <p:cNvPr id="253955" name="Picture 3"/>
          <p:cNvPicPr>
            <a:picLocks noChangeAspect="1" noChangeArrowheads="1"/>
          </p:cNvPicPr>
          <p:nvPr/>
        </p:nvPicPr>
        <p:blipFill>
          <a:blip r:embed="rId3" cstate="print"/>
          <a:srcRect/>
          <a:stretch>
            <a:fillRect/>
          </a:stretch>
        </p:blipFill>
        <p:spPr bwMode="auto">
          <a:xfrm>
            <a:off x="6288021" y="3284984"/>
            <a:ext cx="5590113" cy="2952328"/>
          </a:xfrm>
          <a:prstGeom prst="rect">
            <a:avLst/>
          </a:prstGeom>
          <a:noFill/>
          <a:ln w="9525">
            <a:noFill/>
            <a:miter lim="800000"/>
            <a:headEnd/>
            <a:tailEnd/>
          </a:ln>
          <a:effectLst/>
        </p:spPr>
      </p:pic>
      <p:pic>
        <p:nvPicPr>
          <p:cNvPr id="253956" name="Picture 4"/>
          <p:cNvPicPr>
            <a:picLocks noChangeAspect="1" noChangeArrowheads="1"/>
          </p:cNvPicPr>
          <p:nvPr/>
        </p:nvPicPr>
        <p:blipFill>
          <a:blip r:embed="rId4" cstate="print"/>
          <a:srcRect/>
          <a:stretch>
            <a:fillRect/>
          </a:stretch>
        </p:blipFill>
        <p:spPr bwMode="auto">
          <a:xfrm>
            <a:off x="275896" y="3356992"/>
            <a:ext cx="5908088" cy="2736304"/>
          </a:xfrm>
          <a:prstGeom prst="rect">
            <a:avLst/>
          </a:prstGeom>
          <a:noFill/>
          <a:ln w="9525">
            <a:noFill/>
            <a:miter lim="800000"/>
            <a:headEnd/>
            <a:tailEnd/>
          </a:ln>
          <a:effectLst/>
        </p:spPr>
      </p:pic>
      <p:sp>
        <p:nvSpPr>
          <p:cNvPr id="162818" name="AutoShape 2" descr="https://encrypted-tbn0.gstatic.com/shopping?q=tbn:ANd9GcR7LR4U8gh49Sq2uIln13bsf78wQwYgBiVnt0W6F3NJN-ug3MXaa7UdHJGz9s-PNfU5SHoEAsI8QluSgpEv9BylQ3L-Yj6bgntGsa6YtPARni8zwzDRhhfUlVY&amp;usqp=CAE"/>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62820" name="AutoShape 4" descr="https://encrypted-tbn0.gstatic.com/shopping?q=tbn:ANd9GcR7LR4U8gh49Sq2uIln13bsf78wQwYgBiVnt0W6F3NJN-ug3MXaa7UdHJGz9s-PNfU5SHoEAsI8QluSgpEv9BylQ3L-Yj6bgntGsa6YtPARni8zwzDRhhfUlVY&amp;usqp=CAE"/>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2821" name="Picture 5"/>
          <p:cNvPicPr>
            <a:picLocks noChangeAspect="1" noChangeArrowheads="1"/>
          </p:cNvPicPr>
          <p:nvPr/>
        </p:nvPicPr>
        <p:blipFill>
          <a:blip r:embed="rId5" cstate="print"/>
          <a:srcRect/>
          <a:stretch>
            <a:fillRect/>
          </a:stretch>
        </p:blipFill>
        <p:spPr bwMode="auto">
          <a:xfrm>
            <a:off x="4655841" y="5343526"/>
            <a:ext cx="2628900" cy="1514475"/>
          </a:xfrm>
          <a:prstGeom prst="rect">
            <a:avLst/>
          </a:prstGeom>
          <a:noFill/>
          <a:ln w="9525">
            <a:noFill/>
            <a:miter lim="800000"/>
            <a:headEnd/>
            <a:tailEnd/>
          </a:ln>
          <a:effectLst/>
        </p:spPr>
      </p:pic>
      <p:pic>
        <p:nvPicPr>
          <p:cNvPr id="178177" name="Picture 1"/>
          <p:cNvPicPr>
            <a:picLocks noChangeAspect="1" noChangeArrowheads="1"/>
          </p:cNvPicPr>
          <p:nvPr/>
        </p:nvPicPr>
        <p:blipFill>
          <a:blip r:embed="rId6" cstate="print"/>
          <a:srcRect/>
          <a:stretch>
            <a:fillRect/>
          </a:stretch>
        </p:blipFill>
        <p:spPr bwMode="auto">
          <a:xfrm>
            <a:off x="6384033" y="188640"/>
            <a:ext cx="5527319" cy="3024336"/>
          </a:xfrm>
          <a:prstGeom prst="rect">
            <a:avLst/>
          </a:prstGeom>
          <a:noFill/>
          <a:ln w="9525">
            <a:noFill/>
            <a:miter lim="800000"/>
            <a:headEnd/>
            <a:tailEnd/>
          </a:ln>
          <a:effectLst/>
        </p:spPr>
      </p:pic>
      <p:sp>
        <p:nvSpPr>
          <p:cNvPr id="9" name="Стрелка вправо 8"/>
          <p:cNvSpPr/>
          <p:nvPr/>
        </p:nvSpPr>
        <p:spPr>
          <a:xfrm>
            <a:off x="3503712" y="5968781"/>
            <a:ext cx="1304544" cy="733663"/>
          </a:xfrm>
          <a:prstGeom prst="rightArrow">
            <a:avLst/>
          </a:prstGeom>
          <a:solidFill>
            <a:srgbClr val="FF0000"/>
          </a:solidFill>
        </p:spPr>
        <p:txBody>
          <a:bodyPr wrap="square" rtlCol="0" anchor="ctr">
            <a:spAutoFit/>
          </a:bodyPr>
          <a:lstStyle/>
          <a:p>
            <a:pPr algn="ctr"/>
            <a:endParaRPr lang="ru-RU" dirty="0" smtClean="0"/>
          </a:p>
        </p:txBody>
      </p:sp>
      <p:sp>
        <p:nvSpPr>
          <p:cNvPr id="10" name="Стрелка вправо 9"/>
          <p:cNvSpPr/>
          <p:nvPr/>
        </p:nvSpPr>
        <p:spPr>
          <a:xfrm rot="10800000">
            <a:off x="7248128" y="6112797"/>
            <a:ext cx="1304544" cy="733663"/>
          </a:xfrm>
          <a:prstGeom prst="rightArrow">
            <a:avLst/>
          </a:prstGeom>
          <a:solidFill>
            <a:srgbClr val="FF0000"/>
          </a:solidFill>
        </p:spPr>
        <p:txBody>
          <a:bodyPr wrap="square" rtlCol="0" anchor="ctr">
            <a:spAutoFit/>
          </a:bodyPr>
          <a:lstStyle/>
          <a:p>
            <a:pPr algn="ctr"/>
            <a:endParaRPr lang="ru-RU"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507555" y="1209070"/>
          <a:ext cx="11684445" cy="4038099"/>
        </p:xfrm>
        <a:graphic>
          <a:graphicData uri="http://schemas.openxmlformats.org/drawingml/2006/table">
            <a:tbl>
              <a:tblPr/>
              <a:tblGrid>
                <a:gridCol w="1494995"/>
                <a:gridCol w="453081"/>
                <a:gridCol w="2273643"/>
                <a:gridCol w="386423"/>
                <a:gridCol w="1515762"/>
                <a:gridCol w="617838"/>
                <a:gridCol w="1655805"/>
                <a:gridCol w="601363"/>
                <a:gridCol w="2685535"/>
              </a:tblGrid>
              <a:tr h="308752">
                <a:tc gridSpan="9">
                  <a:txBody>
                    <a:bodyPr/>
                    <a:lstStyle/>
                    <a:p>
                      <a:pPr algn="ctr" fontAlgn="t"/>
                      <a:r>
                        <a:rPr lang="ru-RU" sz="2400" b="1" i="0" u="none" strike="noStrike" dirty="0" smtClean="0">
                          <a:solidFill>
                            <a:srgbClr val="FF0000"/>
                          </a:solidFill>
                          <a:latin typeface="Times New Roman"/>
                        </a:rPr>
                        <a:t>ГОСУДАРСТВЕННЫЙ </a:t>
                      </a:r>
                      <a:r>
                        <a:rPr lang="ru-RU" sz="2400" b="1" i="0" u="none" strike="noStrike" dirty="0">
                          <a:solidFill>
                            <a:srgbClr val="FF0000"/>
                          </a:solidFill>
                          <a:latin typeface="Times New Roman"/>
                        </a:rPr>
                        <a:t>РЕГУЛЯТОР в сфере </a:t>
                      </a:r>
                      <a:r>
                        <a:rPr lang="ru-RU" sz="2400" b="1" i="0" u="none" strike="noStrike" dirty="0" smtClean="0">
                          <a:solidFill>
                            <a:srgbClr val="FF0000"/>
                          </a:solidFill>
                          <a:latin typeface="Times New Roman"/>
                        </a:rPr>
                        <a:t>БУ-МИНФИН </a:t>
                      </a:r>
                      <a:r>
                        <a:rPr lang="ru-RU" sz="2400" b="1" i="0" u="none" strike="noStrike" kern="1200" dirty="0" smtClean="0">
                          <a:solidFill>
                            <a:srgbClr val="FF0000"/>
                          </a:solidFill>
                          <a:latin typeface="Times New Roman"/>
                          <a:ea typeface="+mn-ea"/>
                          <a:cs typeface="+mn-cs"/>
                        </a:rPr>
                        <a:t>РОССИИ</a:t>
                      </a:r>
                      <a:r>
                        <a:rPr lang="ru-RU" sz="1800" b="1" i="0" u="none" strike="noStrike" dirty="0" smtClean="0">
                          <a:solidFill>
                            <a:srgbClr val="FF0000"/>
                          </a:solidFill>
                          <a:latin typeface="Times New Roman"/>
                        </a:rPr>
                        <a:t>(ст. 23 ФЗ № 402</a:t>
                      </a:r>
                      <a:r>
                        <a:rPr lang="ru-RU" sz="2400" b="1" i="0" u="none" strike="noStrike" dirty="0" smtClean="0">
                          <a:solidFill>
                            <a:srgbClr val="FF0000"/>
                          </a:solidFill>
                          <a:latin typeface="Times New Roman"/>
                        </a:rPr>
                        <a:t>)</a:t>
                      </a:r>
                      <a:endParaRPr lang="ru-RU" sz="2400" b="1" i="0" u="none" strike="noStrike" dirty="0">
                        <a:solidFill>
                          <a:srgbClr val="FF0000"/>
                        </a:solidFill>
                        <a:latin typeface="Times New Roman"/>
                      </a:endParaRPr>
                    </a:p>
                  </a:txBody>
                  <a:tcPr marL="9525" marR="9525" marT="9525"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fontAlgn="b"/>
                      <a:endParaRPr lang="ru-RU" sz="2200" b="0" i="0" u="none" strike="noStrike" dirty="0">
                        <a:solidFill>
                          <a:srgbClr val="000000"/>
                        </a:solidFill>
                        <a:latin typeface="Calibri"/>
                      </a:endParaRPr>
                    </a:p>
                  </a:txBody>
                  <a:tcPr marL="9525" marR="9525" marT="9525" marB="0" anchor="b">
                    <a:lnL>
                      <a:noFill/>
                    </a:lnL>
                    <a:lnR>
                      <a:noFill/>
                    </a:lnR>
                    <a:lnT>
                      <a:noFill/>
                    </a:lnT>
                    <a:lnB>
                      <a:noFill/>
                    </a:lnB>
                  </a:tcPr>
                </a:tc>
                <a:tc hMerge="1">
                  <a:txBody>
                    <a:bodyPr/>
                    <a:lstStyle/>
                    <a:p>
                      <a:pPr algn="l" fontAlgn="b"/>
                      <a:endParaRPr lang="ru-RU" sz="2200" b="0" i="0" u="none" strike="noStrike" dirty="0">
                        <a:solidFill>
                          <a:srgbClr val="000000"/>
                        </a:solidFill>
                        <a:latin typeface="Calibri"/>
                      </a:endParaRPr>
                    </a:p>
                  </a:txBody>
                  <a:tcPr marL="9525" marR="9525" marT="9525" marB="0" anchor="b">
                    <a:lnL>
                      <a:noFill/>
                    </a:lnL>
                    <a:lnR>
                      <a:noFill/>
                    </a:lnR>
                    <a:lnT>
                      <a:noFill/>
                    </a:lnT>
                    <a:lnB>
                      <a:noFill/>
                    </a:lnB>
                  </a:tcPr>
                </a:tc>
              </a:tr>
              <a:tr h="1306329">
                <a:tc>
                  <a:txBody>
                    <a:bodyPr/>
                    <a:lstStyle/>
                    <a:p>
                      <a:pPr algn="ctr" fontAlgn="t"/>
                      <a:endParaRPr lang="ru-RU" sz="22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2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2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2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2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2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2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l" fontAlgn="b"/>
                      <a:endParaRPr lang="ru-RU" sz="22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ru-RU" sz="2200" b="0" i="0" u="none" strike="noStrike" kern="1200" dirty="0">
                        <a:solidFill>
                          <a:srgbClr val="000000"/>
                        </a:solidFill>
                        <a:latin typeface="Times New Roman"/>
                        <a:ea typeface="+mn-ea"/>
                        <a:cs typeface="+mn-cs"/>
                      </a:endParaRPr>
                    </a:p>
                  </a:txBody>
                  <a:tcPr marL="9525" marR="9525" marT="9525" marB="0" anchor="b">
                    <a:lnL>
                      <a:noFill/>
                    </a:lnL>
                    <a:lnR>
                      <a:noFill/>
                    </a:lnR>
                    <a:lnT>
                      <a:noFill/>
                    </a:lnT>
                    <a:lnB>
                      <a:noFill/>
                    </a:lnB>
                  </a:tcPr>
                </a:tc>
              </a:tr>
              <a:tr h="2166384">
                <a:tc>
                  <a:txBody>
                    <a:bodyPr/>
                    <a:lstStyle/>
                    <a:p>
                      <a:pPr algn="ctr" fontAlgn="t"/>
                      <a:r>
                        <a:rPr lang="ru-RU" sz="2200" b="0" i="0" u="none" strike="noStrike" dirty="0">
                          <a:solidFill>
                            <a:srgbClr val="000000"/>
                          </a:solidFill>
                          <a:latin typeface="Times New Roman"/>
                        </a:rPr>
                        <a:t>утверждает программу разработки ФСБУ</a:t>
                      </a:r>
                    </a:p>
                  </a:txBody>
                  <a:tcPr marL="9525" marR="9525" marT="9525" marB="0">
                    <a:lnL>
                      <a:noFill/>
                    </a:lnL>
                    <a:lnR>
                      <a:noFill/>
                    </a:lnR>
                    <a:lnT>
                      <a:noFill/>
                    </a:lnT>
                    <a:lnB>
                      <a:noFill/>
                    </a:lnB>
                  </a:tcPr>
                </a:tc>
                <a:tc>
                  <a:txBody>
                    <a:bodyPr/>
                    <a:lstStyle/>
                    <a:p>
                      <a:pPr algn="ctr" fontAlgn="t"/>
                      <a:endParaRPr lang="ru-RU" sz="22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r>
                        <a:rPr lang="ru-RU" sz="2200" b="1" i="0" u="none" strike="noStrike" dirty="0">
                          <a:solidFill>
                            <a:srgbClr val="FF0000"/>
                          </a:solidFill>
                          <a:latin typeface="Times New Roman"/>
                        </a:rPr>
                        <a:t>утверждает ФСБУ </a:t>
                      </a:r>
                      <a:r>
                        <a:rPr lang="ru-RU" sz="2200" b="0" i="0" u="none" strike="noStrike" dirty="0">
                          <a:solidFill>
                            <a:srgbClr val="000000"/>
                          </a:solidFill>
                          <a:latin typeface="Times New Roman"/>
                        </a:rPr>
                        <a:t>и ОТРАСЛЕВЫЕ СТАНДАРТЫ и </a:t>
                      </a:r>
                      <a:br>
                        <a:rPr lang="ru-RU" sz="2200" b="0" i="0" u="none" strike="noStrike" dirty="0">
                          <a:solidFill>
                            <a:srgbClr val="000000"/>
                          </a:solidFill>
                          <a:latin typeface="Times New Roman"/>
                        </a:rPr>
                      </a:br>
                      <a:r>
                        <a:rPr lang="ru-RU" sz="2200" b="1" i="0" u="none" strike="noStrike" dirty="0">
                          <a:solidFill>
                            <a:srgbClr val="FF0000"/>
                          </a:solidFill>
                          <a:latin typeface="Times New Roman"/>
                        </a:rPr>
                        <a:t>ОБОБЩАЕТ ПРАКТИКУ ИХ ПРИМЕНЕНИЯ</a:t>
                      </a:r>
                    </a:p>
                  </a:txBody>
                  <a:tcPr marL="9525" marR="9525" marT="9525" marB="0">
                    <a:lnL>
                      <a:noFill/>
                    </a:lnL>
                    <a:lnR>
                      <a:noFill/>
                    </a:lnR>
                    <a:lnT>
                      <a:noFill/>
                    </a:lnT>
                    <a:lnB>
                      <a:noFill/>
                    </a:lnB>
                    <a:solidFill>
                      <a:srgbClr val="FFC000"/>
                    </a:solidFill>
                  </a:tcPr>
                </a:tc>
                <a:tc>
                  <a:txBody>
                    <a:bodyPr/>
                    <a:lstStyle/>
                    <a:p>
                      <a:pPr algn="ctr" fontAlgn="t"/>
                      <a:endParaRPr lang="ru-RU" sz="22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r>
                        <a:rPr lang="ru-RU" sz="2200" b="0" i="0" u="none" strike="noStrike" dirty="0">
                          <a:solidFill>
                            <a:srgbClr val="000000"/>
                          </a:solidFill>
                          <a:latin typeface="Times New Roman"/>
                        </a:rPr>
                        <a:t>организует экспертизу проектов ФСБУ</a:t>
                      </a:r>
                    </a:p>
                  </a:txBody>
                  <a:tcPr marL="9525" marR="9525" marT="9525" marB="0">
                    <a:lnL>
                      <a:noFill/>
                    </a:lnL>
                    <a:lnR>
                      <a:noFill/>
                    </a:lnR>
                    <a:lnT>
                      <a:noFill/>
                    </a:lnT>
                    <a:lnB>
                      <a:noFill/>
                    </a:lnB>
                  </a:tcPr>
                </a:tc>
                <a:tc>
                  <a:txBody>
                    <a:bodyPr/>
                    <a:lstStyle/>
                    <a:p>
                      <a:pPr algn="ctr" fontAlgn="t"/>
                      <a:endParaRPr lang="ru-RU" sz="22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r>
                        <a:rPr lang="ru-RU" sz="2200" b="0" i="0" u="none" strike="noStrike" dirty="0">
                          <a:solidFill>
                            <a:srgbClr val="000000"/>
                          </a:solidFill>
                          <a:latin typeface="Times New Roman"/>
                        </a:rPr>
                        <a:t>утверждает </a:t>
                      </a:r>
                      <a:endParaRPr lang="ru-RU" sz="2200" b="0" i="0" u="none" strike="noStrike" dirty="0" smtClean="0">
                        <a:solidFill>
                          <a:srgbClr val="000000"/>
                        </a:solidFill>
                        <a:latin typeface="Times New Roman"/>
                      </a:endParaRPr>
                    </a:p>
                    <a:p>
                      <a:pPr algn="ctr" fontAlgn="t"/>
                      <a:r>
                        <a:rPr lang="ru-RU" sz="2200" b="0" i="0" u="none" strike="noStrike" dirty="0" smtClean="0">
                          <a:solidFill>
                            <a:srgbClr val="000000"/>
                          </a:solidFill>
                          <a:latin typeface="Times New Roman"/>
                        </a:rPr>
                        <a:t>требования</a:t>
                      </a:r>
                      <a:r>
                        <a:rPr lang="ru-RU" sz="2200" b="0" i="0" u="none" strike="noStrike" dirty="0">
                          <a:solidFill>
                            <a:srgbClr val="000000"/>
                          </a:solidFill>
                          <a:latin typeface="Times New Roman"/>
                        </a:rPr>
                        <a:t> к оформлению проектов ФСБУ</a:t>
                      </a:r>
                    </a:p>
                  </a:txBody>
                  <a:tcPr marL="9525" marR="9525" marT="9525" marB="0">
                    <a:lnL>
                      <a:noFill/>
                    </a:lnL>
                    <a:lnR>
                      <a:noFill/>
                    </a:lnR>
                    <a:lnT>
                      <a:noFill/>
                    </a:lnT>
                    <a:lnB>
                      <a:noFill/>
                    </a:lnB>
                  </a:tcPr>
                </a:tc>
                <a:tc>
                  <a:txBody>
                    <a:bodyPr/>
                    <a:lstStyle/>
                    <a:p>
                      <a:pPr algn="l" fontAlgn="b"/>
                      <a:endParaRPr lang="ru-RU" sz="22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ru-RU" sz="2200" b="0" i="0" u="none" strike="noStrike" kern="1200" dirty="0">
                          <a:solidFill>
                            <a:srgbClr val="000000"/>
                          </a:solidFill>
                          <a:latin typeface="Times New Roman"/>
                          <a:ea typeface="+mn-ea"/>
                          <a:cs typeface="+mn-cs"/>
                        </a:rPr>
                        <a:t>участвует в установленном порядке в разработке МСФО</a:t>
                      </a:r>
                    </a:p>
                  </a:txBody>
                  <a:tcPr marL="9525" marR="9525" marT="9525" marB="0">
                    <a:lnL>
                      <a:noFill/>
                    </a:lnL>
                    <a:lnR>
                      <a:noFill/>
                    </a:lnR>
                    <a:lnT>
                      <a:noFill/>
                    </a:lnT>
                    <a:lnB>
                      <a:noFill/>
                    </a:lnB>
                  </a:tcPr>
                </a:tc>
              </a:tr>
            </a:tbl>
          </a:graphicData>
        </a:graphic>
      </p:graphicFrame>
      <p:sp>
        <p:nvSpPr>
          <p:cNvPr id="4" name="Стрелка вниз 3"/>
          <p:cNvSpPr/>
          <p:nvPr/>
        </p:nvSpPr>
        <p:spPr>
          <a:xfrm>
            <a:off x="3198408" y="1635078"/>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966353" y="163600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p:cNvSpPr/>
          <p:nvPr/>
        </p:nvSpPr>
        <p:spPr>
          <a:xfrm>
            <a:off x="5535296" y="158751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7614286" y="158658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a:off x="10413424" y="166271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2454" name="Picture 6" descr="https://static4.depositphotos.com/1000908/392/v/950/depositphotos_3921894-stock-illustration-owl-with-book.jpg"/>
          <p:cNvPicPr>
            <a:picLocks noChangeAspect="1" noChangeArrowheads="1"/>
          </p:cNvPicPr>
          <p:nvPr/>
        </p:nvPicPr>
        <p:blipFill>
          <a:blip r:embed="rId2" cstate="print"/>
          <a:srcRect/>
          <a:stretch>
            <a:fillRect/>
          </a:stretch>
        </p:blipFill>
        <p:spPr bwMode="auto">
          <a:xfrm>
            <a:off x="10840064" y="5506064"/>
            <a:ext cx="1351935" cy="1351935"/>
          </a:xfrm>
          <a:prstGeom prst="rect">
            <a:avLst/>
          </a:prstGeom>
          <a:noFill/>
        </p:spPr>
      </p:pic>
      <p:pic>
        <p:nvPicPr>
          <p:cNvPr id="512002" name="Picture 2" descr="https://promo.s-partners.pro/wp-content/uploads/sites/3/2018/09/2-minfin.jpg"/>
          <p:cNvPicPr>
            <a:picLocks noChangeAspect="1" noChangeArrowheads="1"/>
          </p:cNvPicPr>
          <p:nvPr/>
        </p:nvPicPr>
        <p:blipFill>
          <a:blip r:embed="rId3" cstate="print"/>
          <a:srcRect/>
          <a:stretch>
            <a:fillRect/>
          </a:stretch>
        </p:blipFill>
        <p:spPr bwMode="auto">
          <a:xfrm>
            <a:off x="807308" y="5533618"/>
            <a:ext cx="2142369" cy="120508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cdn.ozone.ru/s3/ozon-disk-api/Seller-edu/images/advertising/advertising-of-goods/trafareti/picture-8_1665566825.png"/>
          <p:cNvPicPr/>
          <p:nvPr/>
        </p:nvPicPr>
        <p:blipFill>
          <a:blip r:embed="rId2" cstate="print"/>
          <a:srcRect l="3641" r="3998" b="-95"/>
          <a:stretch>
            <a:fillRect/>
          </a:stretch>
        </p:blipFill>
        <p:spPr bwMode="auto">
          <a:xfrm>
            <a:off x="983226" y="1317522"/>
            <a:ext cx="9454087" cy="5540478"/>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2" cstate="print"/>
          <a:srcRect/>
          <a:stretch>
            <a:fillRect/>
          </a:stretch>
        </p:blipFill>
        <p:spPr bwMode="auto">
          <a:xfrm>
            <a:off x="216310" y="1253086"/>
            <a:ext cx="7263776" cy="5398435"/>
          </a:xfrm>
          <a:prstGeom prst="rect">
            <a:avLst/>
          </a:prstGeom>
          <a:noFill/>
          <a:ln w="9525">
            <a:noFill/>
            <a:miter lim="800000"/>
            <a:headEnd/>
            <a:tailEnd/>
          </a:ln>
          <a:effectLst/>
        </p:spPr>
      </p:pic>
      <p:pic>
        <p:nvPicPr>
          <p:cNvPr id="231426" name="Picture 2"/>
          <p:cNvPicPr>
            <a:picLocks noChangeAspect="1" noChangeArrowheads="1"/>
          </p:cNvPicPr>
          <p:nvPr/>
        </p:nvPicPr>
        <p:blipFill>
          <a:blip r:embed="rId3" cstate="print"/>
          <a:srcRect/>
          <a:stretch>
            <a:fillRect/>
          </a:stretch>
        </p:blipFill>
        <p:spPr bwMode="auto">
          <a:xfrm>
            <a:off x="7759368" y="1244008"/>
            <a:ext cx="4076700" cy="5613991"/>
          </a:xfrm>
          <a:prstGeom prst="rect">
            <a:avLst/>
          </a:prstGeom>
          <a:noFill/>
          <a:ln w="9525">
            <a:noFill/>
            <a:miter lim="800000"/>
            <a:headEnd/>
            <a:tailEnd/>
          </a:ln>
          <a:effectLst/>
        </p:spPr>
      </p:pic>
      <p:sp>
        <p:nvSpPr>
          <p:cNvPr id="6" name="Двойная стрелка влево/вправо 5"/>
          <p:cNvSpPr/>
          <p:nvPr/>
        </p:nvSpPr>
        <p:spPr>
          <a:xfrm>
            <a:off x="5741581" y="3721396"/>
            <a:ext cx="2169041" cy="48463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81909" y="1225795"/>
            <a:ext cx="10798628" cy="830997"/>
          </a:xfrm>
          <a:prstGeom prst="rect">
            <a:avLst/>
          </a:prstGeom>
          <a:solidFill>
            <a:schemeClr val="accent6">
              <a:lumMod val="20000"/>
              <a:lumOff val="80000"/>
            </a:schemeClr>
          </a:solidFill>
        </p:spPr>
        <p:txBody>
          <a:bodyPr wrap="square">
            <a:spAutoFit/>
          </a:bodyPr>
          <a:lstStyle/>
          <a:p>
            <a:pPr fontAlgn="base"/>
            <a:r>
              <a:rPr lang="ru-RU" sz="2400" b="1" i="1" dirty="0" smtClean="0"/>
              <a:t>ПРОБЛЕМА 6: </a:t>
            </a:r>
            <a:endParaRPr lang="ru-RU" sz="2400" dirty="0" smtClean="0"/>
          </a:p>
          <a:p>
            <a:pPr algn="just"/>
            <a:r>
              <a:rPr lang="ru-RU" sz="2400" b="1" dirty="0" smtClean="0"/>
              <a:t>Применение требований </a:t>
            </a:r>
            <a:r>
              <a:rPr lang="ru-RU" sz="2400" b="1" dirty="0" smtClean="0">
                <a:solidFill>
                  <a:srgbClr val="FF0000"/>
                </a:solidFill>
              </a:rPr>
              <a:t>РАЦИОНАЛЬНОСТИ</a:t>
            </a:r>
            <a:r>
              <a:rPr lang="ru-RU" sz="2400" b="1" dirty="0" smtClean="0"/>
              <a:t> при принятии учетных решений</a:t>
            </a:r>
            <a:endParaRPr lang="ru-RU" sz="2400" b="1" dirty="0"/>
          </a:p>
        </p:txBody>
      </p:sp>
      <p:pic>
        <p:nvPicPr>
          <p:cNvPr id="5" name="Picture 2"/>
          <p:cNvPicPr>
            <a:picLocks noChangeAspect="1" noChangeArrowheads="1"/>
          </p:cNvPicPr>
          <p:nvPr/>
        </p:nvPicPr>
        <p:blipFill>
          <a:blip r:embed="rId2" cstate="print"/>
          <a:srcRect l="65393" t="58705" r="3540" b="9199"/>
          <a:stretch>
            <a:fillRect/>
          </a:stretch>
        </p:blipFill>
        <p:spPr bwMode="auto">
          <a:xfrm>
            <a:off x="1446028" y="2593081"/>
            <a:ext cx="5196633" cy="3597450"/>
          </a:xfrm>
          <a:prstGeom prst="rect">
            <a:avLst/>
          </a:prstGeom>
          <a:noFill/>
          <a:ln w="9525">
            <a:noFill/>
            <a:miter lim="800000"/>
            <a:headEnd/>
            <a:tailEnd/>
          </a:ln>
        </p:spPr>
      </p:pic>
      <p:pic>
        <p:nvPicPr>
          <p:cNvPr id="392194" name="Picture 2" descr="Прикольные картинки про бухгалтерию (50 фото) » Юмор, позитив и много  смешных картинок"/>
          <p:cNvPicPr>
            <a:picLocks noChangeAspect="1" noChangeArrowheads="1"/>
          </p:cNvPicPr>
          <p:nvPr/>
        </p:nvPicPr>
        <p:blipFill>
          <a:blip r:embed="rId3" cstate="print"/>
          <a:srcRect/>
          <a:stretch>
            <a:fillRect/>
          </a:stretch>
        </p:blipFill>
        <p:spPr bwMode="auto">
          <a:xfrm>
            <a:off x="6925499" y="2155026"/>
            <a:ext cx="4458426" cy="4458426"/>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1"/>
          <p:cNvSpPr>
            <a:spLocks noChangeArrowheads="1"/>
          </p:cNvSpPr>
          <p:nvPr/>
        </p:nvSpPr>
        <p:spPr bwMode="auto">
          <a:xfrm>
            <a:off x="658554" y="1735112"/>
            <a:ext cx="11125200" cy="4431983"/>
          </a:xfrm>
          <a:prstGeom prst="rect">
            <a:avLst/>
          </a:prstGeom>
          <a:solidFill>
            <a:schemeClr val="accent4">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ПБУ 1/2008</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7.4. </a:t>
            </a:r>
            <a:r>
              <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В той степени, в которой применение учетной политики, сформированной в соответствии с </a:t>
            </a:r>
            <a:r>
              <a:rPr kumimoji="0" lang="ru-RU" sz="2400" b="0" i="0" u="none" strike="noStrike" cap="none" normalizeH="0" baseline="0" dirty="0" smtClean="0">
                <a:ln>
                  <a:noFill/>
                </a:ln>
                <a:solidFill>
                  <a:srgbClr val="1A0DAB"/>
                </a:solidFill>
                <a:effectLst/>
                <a:latin typeface="Times New Roman" pitchFamily="18" charset="0"/>
                <a:ea typeface="Times New Roman" pitchFamily="18" charset="0"/>
                <a:cs typeface="Times New Roman" pitchFamily="18" charset="0"/>
                <a:hlinkClick r:id="rId2"/>
              </a:rPr>
              <a:t>пунктами 7</a:t>
            </a:r>
            <a:r>
              <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и </a:t>
            </a:r>
            <a:r>
              <a:rPr kumimoji="0" lang="ru-RU" sz="2400" b="0" i="0" u="none" strike="noStrike" cap="none" normalizeH="0" baseline="0" dirty="0" smtClean="0">
                <a:ln>
                  <a:noFill/>
                </a:ln>
                <a:solidFill>
                  <a:srgbClr val="1A0DAB"/>
                </a:solidFill>
                <a:effectLst/>
                <a:latin typeface="Times New Roman" pitchFamily="18" charset="0"/>
                <a:ea typeface="Times New Roman" pitchFamily="18" charset="0"/>
                <a:cs typeface="Times New Roman" pitchFamily="18" charset="0"/>
                <a:hlinkClick r:id="rId2"/>
              </a:rPr>
              <a:t>7.1</a:t>
            </a:r>
            <a:r>
              <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настоящего Положения, </a:t>
            </a: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приводит к формированию информации, от наличия, отсутствия или способа отражения которой в бухгалтерской (финансовой) отчетности организации не зависят экономические решения пользователей</a:t>
            </a:r>
            <a:r>
              <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этой отчетности (</a:t>
            </a:r>
            <a:r>
              <a:rPr kumimoji="0" lang="ru-RU" sz="24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далее - несущественная информация</a:t>
            </a:r>
            <a:r>
              <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организация вправе выбирать способ ведения бухгалтерского учета, руководствуясь </a:t>
            </a: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исключительно требованием рациональности</a:t>
            </a:r>
            <a:r>
              <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(без применения </a:t>
            </a:r>
            <a:r>
              <a:rPr kumimoji="0" lang="ru-RU" sz="2400" b="0" i="0" u="none" strike="noStrike" cap="none" normalizeH="0" baseline="0" dirty="0" smtClean="0">
                <a:ln>
                  <a:noFill/>
                </a:ln>
                <a:solidFill>
                  <a:srgbClr val="1A0DAB"/>
                </a:solidFill>
                <a:effectLst/>
                <a:latin typeface="Times New Roman" pitchFamily="18" charset="0"/>
                <a:ea typeface="Times New Roman" pitchFamily="18" charset="0"/>
                <a:cs typeface="Times New Roman" pitchFamily="18" charset="0"/>
                <a:hlinkClick r:id="rId2"/>
              </a:rPr>
              <a:t>пунктов 7</a:t>
            </a:r>
            <a:r>
              <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smtClean="0">
                <a:ln>
                  <a:noFill/>
                </a:ln>
                <a:solidFill>
                  <a:srgbClr val="1A0DAB"/>
                </a:solidFill>
                <a:effectLst/>
                <a:latin typeface="Times New Roman" pitchFamily="18" charset="0"/>
                <a:ea typeface="Times New Roman" pitchFamily="18" charset="0"/>
                <a:cs typeface="Times New Roman" pitchFamily="18" charset="0"/>
                <a:hlinkClick r:id="rId2"/>
              </a:rPr>
              <a:t>7.1</a:t>
            </a:r>
            <a:r>
              <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настоящего Положения). </a:t>
            </a: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Отнесение информации к несущественной организация осуществляет самостоятельно исходя как из величины, так и характера этой информации.</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6266" y="1400593"/>
            <a:ext cx="11166765" cy="2308324"/>
          </a:xfrm>
          <a:prstGeom prst="rect">
            <a:avLst/>
          </a:prstGeom>
          <a:solidFill>
            <a:schemeClr val="accent6">
              <a:lumMod val="20000"/>
              <a:lumOff val="80000"/>
            </a:schemeClr>
          </a:solidFill>
        </p:spPr>
        <p:txBody>
          <a:bodyPr wrap="square">
            <a:spAutoFit/>
          </a:bodyPr>
          <a:lstStyle/>
          <a:p>
            <a:pPr lvl="0" algn="ctr" eaLnBrk="0" fontAlgn="base" hangingPunct="0">
              <a:spcBef>
                <a:spcPct val="0"/>
              </a:spcBef>
              <a:spcAft>
                <a:spcPct val="0"/>
              </a:spcAft>
            </a:pPr>
            <a:r>
              <a:rPr lang="ru-RU" altLang="ru-RU" sz="2400" b="1" dirty="0">
                <a:solidFill>
                  <a:srgbClr val="FF0000"/>
                </a:solidFill>
                <a:latin typeface="Times New Roman" panose="02020603050405020304" pitchFamily="18" charset="0"/>
                <a:cs typeface="Times New Roman" panose="02020603050405020304" pitchFamily="18" charset="0"/>
              </a:rPr>
              <a:t>Концепция составления и </a:t>
            </a:r>
            <a:endParaRPr lang="ru-RU" altLang="ru-RU" sz="2400" b="1" dirty="0" smtClean="0">
              <a:solidFill>
                <a:srgbClr val="FF0000"/>
              </a:solidFill>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ru-RU" altLang="ru-RU" sz="2400" b="1" dirty="0" smtClean="0">
                <a:solidFill>
                  <a:srgbClr val="FF0000"/>
                </a:solidFill>
                <a:latin typeface="Times New Roman" panose="02020603050405020304" pitchFamily="18" charset="0"/>
                <a:cs typeface="Times New Roman" panose="02020603050405020304" pitchFamily="18" charset="0"/>
              </a:rPr>
              <a:t>представления </a:t>
            </a:r>
            <a:r>
              <a:rPr lang="ru-RU" altLang="ru-RU" sz="2400" b="1" dirty="0">
                <a:solidFill>
                  <a:srgbClr val="FF0000"/>
                </a:solidFill>
                <a:latin typeface="Times New Roman" panose="02020603050405020304" pitchFamily="18" charset="0"/>
                <a:cs typeface="Times New Roman" panose="02020603050405020304" pitchFamily="18" charset="0"/>
              </a:rPr>
              <a:t>финансовой отчетности </a:t>
            </a:r>
          </a:p>
          <a:p>
            <a:pPr lvl="0" algn="ctr" eaLnBrk="0" fontAlgn="base" hangingPunct="0">
              <a:spcBef>
                <a:spcPct val="0"/>
              </a:spcBef>
              <a:spcAft>
                <a:spcPct val="0"/>
              </a:spcAft>
            </a:pPr>
            <a:r>
              <a:rPr lang="ru-RU" altLang="ru-RU" sz="2400" b="1" dirty="0">
                <a:solidFill>
                  <a:srgbClr val="FF0000"/>
                </a:solidFill>
                <a:latin typeface="Times New Roman" panose="02020603050405020304" pitchFamily="18" charset="0"/>
                <a:cs typeface="Times New Roman" panose="02020603050405020304" pitchFamily="18" charset="0"/>
              </a:rPr>
              <a:t>(Framework for the Preparation </a:t>
            </a:r>
            <a:endParaRPr lang="ru-RU" altLang="ru-RU" sz="2400" b="1" dirty="0" smtClean="0">
              <a:solidFill>
                <a:srgbClr val="FF0000"/>
              </a:solidFill>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ru-RU" altLang="ru-RU" sz="2400" b="1" dirty="0" smtClean="0">
                <a:solidFill>
                  <a:srgbClr val="FF0000"/>
                </a:solidFill>
                <a:latin typeface="Times New Roman" panose="02020603050405020304" pitchFamily="18" charset="0"/>
                <a:cs typeface="Times New Roman" panose="02020603050405020304" pitchFamily="18" charset="0"/>
              </a:rPr>
              <a:t>and </a:t>
            </a:r>
            <a:r>
              <a:rPr lang="ru-RU" altLang="ru-RU" sz="2400" b="1" dirty="0">
                <a:solidFill>
                  <a:srgbClr val="FF0000"/>
                </a:solidFill>
                <a:latin typeface="Times New Roman" panose="02020603050405020304" pitchFamily="18" charset="0"/>
                <a:cs typeface="Times New Roman" panose="02020603050405020304" pitchFamily="18" charset="0"/>
              </a:rPr>
              <a:t>Presentation of Financial Statements):</a:t>
            </a:r>
          </a:p>
          <a:p>
            <a:pPr lvl="0" algn="just" eaLnBrk="0" fontAlgn="base" hangingPunct="0">
              <a:spcBef>
                <a:spcPct val="0"/>
              </a:spcBef>
              <a:spcAft>
                <a:spcPct val="0"/>
              </a:spcAft>
            </a:pPr>
            <a:r>
              <a:rPr lang="ru-RU" altLang="ru-RU" sz="2400" dirty="0">
                <a:solidFill>
                  <a:srgbClr val="000000"/>
                </a:solidFill>
                <a:latin typeface="Times New Roman" panose="02020603050405020304" pitchFamily="18" charset="0"/>
                <a:cs typeface="Times New Roman" panose="02020603050405020304" pitchFamily="18" charset="0"/>
              </a:rPr>
              <a:t>выгоды от получения финансовой информации, извлекаемая из нее польза должны превышать затраты на ее получение.</a:t>
            </a:r>
            <a:r>
              <a:rPr lang="ru-RU" altLang="ru-RU" sz="2400" dirty="0">
                <a:latin typeface="Times New Roman" panose="02020603050405020304" pitchFamily="18" charset="0"/>
                <a:cs typeface="Times New Roman" panose="02020603050405020304" pitchFamily="18" charset="0"/>
              </a:rPr>
              <a:t> </a:t>
            </a:r>
          </a:p>
        </p:txBody>
      </p:sp>
      <p:sp>
        <p:nvSpPr>
          <p:cNvPr id="4" name="Прямоугольник 3"/>
          <p:cNvSpPr/>
          <p:nvPr/>
        </p:nvSpPr>
        <p:spPr>
          <a:xfrm>
            <a:off x="426267" y="3867640"/>
            <a:ext cx="11166766" cy="1754326"/>
          </a:xfrm>
          <a:prstGeom prst="rect">
            <a:avLst/>
          </a:prstGeom>
          <a:solidFill>
            <a:schemeClr val="accent4">
              <a:lumMod val="20000"/>
              <a:lumOff val="80000"/>
            </a:schemeClr>
          </a:solidFill>
        </p:spPr>
        <p:txBody>
          <a:bodyPr wrap="square">
            <a:spAutoFit/>
          </a:bodyPr>
          <a:lstStyle/>
          <a:p>
            <a:pPr algn="just"/>
            <a:r>
              <a:rPr lang="ru-RU" sz="3600" dirty="0" smtClean="0">
                <a:solidFill>
                  <a:schemeClr val="dk1"/>
                </a:solidFill>
                <a:latin typeface="Times New Roman" panose="02020603050405020304" pitchFamily="18" charset="0"/>
                <a:cs typeface="Times New Roman" panose="02020603050405020304" pitchFamily="18" charset="0"/>
              </a:rPr>
              <a:t>Означает ли это полное или частичное игнорирование ФСБУ, если они в отельных моментах сложны для исполнения?</a:t>
            </a:r>
            <a:endParaRPr lang="ru-RU" sz="3600" dirty="0"/>
          </a:p>
        </p:txBody>
      </p:sp>
    </p:spTree>
    <p:extLst>
      <p:ext uri="{BB962C8B-B14F-4D97-AF65-F5344CB8AC3E}">
        <p14:creationId xmlns:p14="http://schemas.microsoft.com/office/powerpoint/2010/main" xmlns="" val="23128814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4" name="Picture 2"/>
          <p:cNvPicPr>
            <a:picLocks noChangeAspect="1" noChangeArrowheads="1"/>
          </p:cNvPicPr>
          <p:nvPr/>
        </p:nvPicPr>
        <p:blipFill>
          <a:blip r:embed="rId2" cstate="print"/>
          <a:srcRect l="35274" t="37487" r="37938" b="28884"/>
          <a:stretch>
            <a:fillRect/>
          </a:stretch>
        </p:blipFill>
        <p:spPr bwMode="auto">
          <a:xfrm>
            <a:off x="233916" y="1286539"/>
            <a:ext cx="5832272" cy="3965945"/>
          </a:xfrm>
          <a:prstGeom prst="rect">
            <a:avLst/>
          </a:prstGeom>
          <a:noFill/>
          <a:ln w="9525">
            <a:noFill/>
            <a:miter lim="800000"/>
            <a:headEnd/>
            <a:tailEnd/>
          </a:ln>
          <a:effectLst/>
        </p:spPr>
      </p:pic>
      <p:pic>
        <p:nvPicPr>
          <p:cNvPr id="35842" name="Picture 2"/>
          <p:cNvPicPr>
            <a:picLocks noChangeAspect="1" noChangeArrowheads="1"/>
          </p:cNvPicPr>
          <p:nvPr/>
        </p:nvPicPr>
        <p:blipFill>
          <a:blip r:embed="rId3" cstate="print"/>
          <a:srcRect/>
          <a:stretch>
            <a:fillRect/>
          </a:stretch>
        </p:blipFill>
        <p:spPr bwMode="auto">
          <a:xfrm>
            <a:off x="6145617" y="2371827"/>
            <a:ext cx="5273750" cy="433430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4497" y="1375573"/>
            <a:ext cx="7986367" cy="4708981"/>
          </a:xfrm>
          <a:prstGeom prst="rect">
            <a:avLst/>
          </a:prstGeom>
          <a:solidFill>
            <a:schemeClr val="accent6">
              <a:lumMod val="20000"/>
              <a:lumOff val="80000"/>
            </a:schemeClr>
          </a:solidFill>
        </p:spPr>
        <p:txBody>
          <a:bodyPr wrap="square">
            <a:spAutoFit/>
          </a:bodyPr>
          <a:lstStyle/>
          <a:p>
            <a:pPr algn="just" fontAlgn="base"/>
            <a:r>
              <a:rPr lang="ru-RU" sz="2000" b="1" dirty="0" smtClean="0"/>
              <a:t>ИЛЛЮСТРАТИВНЫЕ ПРИМЕРЫ</a:t>
            </a:r>
            <a:endParaRPr lang="ru-RU" sz="2000" dirty="0" smtClean="0"/>
          </a:p>
          <a:p>
            <a:pPr algn="just" fontAlgn="base"/>
            <a:r>
              <a:rPr lang="ru-RU" sz="2000" b="1" dirty="0" smtClean="0"/>
              <a:t>1. </a:t>
            </a:r>
            <a:r>
              <a:rPr lang="ru-RU" sz="2000" u="sng" dirty="0" smtClean="0"/>
              <a:t>Стоимостной лимит для малоценных основных средств</a:t>
            </a:r>
            <a:endParaRPr lang="ru-RU" sz="2000" dirty="0" smtClean="0"/>
          </a:p>
          <a:p>
            <a:pPr algn="just" fontAlgn="base"/>
            <a:r>
              <a:rPr lang="ru-RU" sz="2000" dirty="0" smtClean="0"/>
              <a:t>Вместо применения стоимостного лимита, предусмотренного последним абзацем пункта 5 ПБУ 6/01 для отдельных объектов основных средств, </a:t>
            </a:r>
            <a:r>
              <a:rPr lang="ru-RU" sz="2000" b="1" dirty="0" smtClean="0">
                <a:solidFill>
                  <a:srgbClr val="FF0000"/>
                </a:solidFill>
              </a:rPr>
              <a:t>организация может выделить группы основных средств, информация о которых заведомо несущественна</a:t>
            </a:r>
            <a:r>
              <a:rPr lang="ru-RU" sz="2000" dirty="0" smtClean="0"/>
              <a:t>, исходя из особенностей деятельности организации и структуры ее активов. Данное решение необходимо верифицировать не реже, чем раз в год. В случае принятия указанного решения затраты на приобретение, создание, улучшение основных средств, относящихся к выделенным несущественным группам, независимо от стоимости отдельных объектов списываются на расходы по обычной деятельности в момент </a:t>
            </a:r>
            <a:r>
              <a:rPr lang="ru-RU" sz="2000" dirty="0" err="1" smtClean="0"/>
              <a:t>понесения</a:t>
            </a:r>
            <a:r>
              <a:rPr lang="ru-RU" sz="2000" dirty="0" smtClean="0"/>
              <a:t>. Основные средства, относящиеся к существенным группам, независимо от стоимости отдельных объектов учитываются в общем порядке учета основных средств.</a:t>
            </a:r>
            <a:endParaRPr lang="ru-RU" sz="2000" dirty="0"/>
          </a:p>
        </p:txBody>
      </p:sp>
      <p:pic>
        <p:nvPicPr>
          <p:cNvPr id="716802" name="Picture 2" descr="Нубук. Уральские пельмени. — Работа №1 — Портфолио фрилансера Олеся Н.  (fashvamp)"/>
          <p:cNvPicPr>
            <a:picLocks noChangeAspect="1" noChangeArrowheads="1"/>
          </p:cNvPicPr>
          <p:nvPr/>
        </p:nvPicPr>
        <p:blipFill>
          <a:blip r:embed="rId2" cstate="print"/>
          <a:srcRect l="16598" t="13449" r="14748" b="17202"/>
          <a:stretch>
            <a:fillRect/>
          </a:stretch>
        </p:blipFill>
        <p:spPr bwMode="auto">
          <a:xfrm>
            <a:off x="8429941" y="3083442"/>
            <a:ext cx="3616645" cy="3639941"/>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4517" y="1339110"/>
            <a:ext cx="7544088" cy="5324535"/>
          </a:xfrm>
          <a:prstGeom prst="rect">
            <a:avLst/>
          </a:prstGeom>
          <a:solidFill>
            <a:schemeClr val="accent5">
              <a:lumMod val="20000"/>
              <a:lumOff val="80000"/>
            </a:schemeClr>
          </a:solidFill>
        </p:spPr>
        <p:txBody>
          <a:bodyPr wrap="square">
            <a:spAutoFit/>
          </a:bodyPr>
          <a:lstStyle/>
          <a:p>
            <a:pPr algn="just" fontAlgn="base"/>
            <a:r>
              <a:rPr lang="ru-RU" sz="2000" b="1" dirty="0" smtClean="0">
                <a:solidFill>
                  <a:srgbClr val="FF0000"/>
                </a:solidFill>
              </a:rPr>
              <a:t>2. Единица учета активов</a:t>
            </a:r>
          </a:p>
          <a:p>
            <a:pPr algn="just" fontAlgn="base"/>
            <a:r>
              <a:rPr lang="ru-RU" sz="2000" dirty="0" smtClean="0"/>
              <a:t> Организация может ограничить применение единиц учета активов, определенных ФСБУ, только теми вопросами бухгалтерского учета, решение которых зависит от этих определений. Так, например, </a:t>
            </a:r>
            <a:r>
              <a:rPr lang="ru-RU" sz="2000" b="1" dirty="0" smtClean="0">
                <a:solidFill>
                  <a:srgbClr val="FF0000"/>
                </a:solidFill>
              </a:rPr>
              <a:t>при большом количестве основных средств организация может использовать понятие инвентарного объекта только в целях проведения инвентаризации основных средств и не использовать его для решения других вопросов учета, таких как начисление амортизации. </a:t>
            </a:r>
            <a:r>
              <a:rPr lang="ru-RU" sz="2000" dirty="0" smtClean="0"/>
              <a:t>В качестве единицы учета для начисления амортизации организация может определить совокупность однородных объектов основных средств с одинаковыми амортизационными параметрами. При этом общая рассчитанная для такой совокупности норма амортизации умножается на среднегодовую (среднюю за промежуточный период) суммарную стоимость всех входящих в эту совокупность объектов с учетом поступлений и выбытий в течение отчетного периода.</a:t>
            </a:r>
            <a:endParaRPr lang="ru-RU" sz="2000" dirty="0"/>
          </a:p>
        </p:txBody>
      </p:sp>
      <p:pic>
        <p:nvPicPr>
          <p:cNvPr id="715778" name="Picture 2" descr="Как вести учет компьютеров - Информация от компаний Белгорода"/>
          <p:cNvPicPr>
            <a:picLocks noChangeAspect="1" noChangeArrowheads="1"/>
          </p:cNvPicPr>
          <p:nvPr/>
        </p:nvPicPr>
        <p:blipFill>
          <a:blip r:embed="rId2" cstate="print"/>
          <a:srcRect/>
          <a:stretch>
            <a:fillRect/>
          </a:stretch>
        </p:blipFill>
        <p:spPr bwMode="auto">
          <a:xfrm>
            <a:off x="7868093" y="4216364"/>
            <a:ext cx="4323906" cy="2641636"/>
          </a:xfrm>
          <a:prstGeom prst="rect">
            <a:avLst/>
          </a:prstGeom>
          <a:noFill/>
        </p:spPr>
      </p:pic>
      <p:pic>
        <p:nvPicPr>
          <p:cNvPr id="33794" name="Picture 2" descr="Ограничение доступа RDP по IP-адресу"/>
          <p:cNvPicPr>
            <a:picLocks noChangeAspect="1" noChangeArrowheads="1"/>
          </p:cNvPicPr>
          <p:nvPr/>
        </p:nvPicPr>
        <p:blipFill>
          <a:blip r:embed="rId3" cstate="print"/>
          <a:srcRect/>
          <a:stretch>
            <a:fillRect/>
          </a:stretch>
        </p:blipFill>
        <p:spPr bwMode="auto">
          <a:xfrm>
            <a:off x="8144540" y="1588657"/>
            <a:ext cx="3767100" cy="2293223"/>
          </a:xfrm>
          <a:prstGeom prst="rect">
            <a:avLst/>
          </a:prstGeom>
          <a:noFill/>
        </p:spPr>
      </p:pic>
      <p:cxnSp>
        <p:nvCxnSpPr>
          <p:cNvPr id="6" name="Прямая соединительная линия 5"/>
          <p:cNvCxnSpPr/>
          <p:nvPr/>
        </p:nvCxnSpPr>
        <p:spPr>
          <a:xfrm>
            <a:off x="7953153" y="1371600"/>
            <a:ext cx="4072270" cy="2690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flipV="1">
            <a:off x="7995684" y="1499191"/>
            <a:ext cx="3848986" cy="24773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4733" y="1362994"/>
            <a:ext cx="6096000" cy="3693319"/>
          </a:xfrm>
          <a:prstGeom prst="rect">
            <a:avLst/>
          </a:prstGeom>
          <a:solidFill>
            <a:schemeClr val="accent4">
              <a:lumMod val="20000"/>
              <a:lumOff val="80000"/>
            </a:schemeClr>
          </a:solidFill>
        </p:spPr>
        <p:txBody>
          <a:bodyPr>
            <a:spAutoFit/>
          </a:bodyPr>
          <a:lstStyle/>
          <a:p>
            <a:pPr algn="just" fontAlgn="base"/>
            <a:r>
              <a:rPr lang="ru-RU" b="1" dirty="0" smtClean="0">
                <a:solidFill>
                  <a:srgbClr val="FF0000"/>
                </a:solidFill>
              </a:rPr>
              <a:t>3. </a:t>
            </a:r>
            <a:r>
              <a:rPr lang="ru-RU" b="1" u="sng" dirty="0" smtClean="0">
                <a:solidFill>
                  <a:srgbClr val="FF0000"/>
                </a:solidFill>
              </a:rPr>
              <a:t>Ежемесячная амортизация внеоборотных активов</a:t>
            </a:r>
            <a:endParaRPr lang="ru-RU" b="1" dirty="0" smtClean="0">
              <a:solidFill>
                <a:srgbClr val="FF0000"/>
              </a:solidFill>
            </a:endParaRPr>
          </a:p>
          <a:p>
            <a:pPr algn="just" fontAlgn="base"/>
            <a:r>
              <a:rPr lang="ru-RU" u="sng" dirty="0" smtClean="0"/>
              <a:t> </a:t>
            </a:r>
            <a:r>
              <a:rPr lang="ru-RU" dirty="0" smtClean="0"/>
              <a:t>Вместо ежемесячного начисления амортизации основных средств, нематериальных и других амортизируемых активов организация может определять частоту начисления амортизации исходя из частоты составления бухгалтерской отчетности (в том числе промежуточной). В случае принятия такого решения организация, не составляющая промежуточную отчетность, может </a:t>
            </a:r>
            <a:r>
              <a:rPr lang="ru-RU" b="1" dirty="0" smtClean="0">
                <a:solidFill>
                  <a:srgbClr val="FF0000"/>
                </a:solidFill>
              </a:rPr>
              <a:t>начислять амортизацию один раз в год. </a:t>
            </a:r>
            <a:r>
              <a:rPr lang="ru-RU" dirty="0" smtClean="0"/>
              <a:t>При этом распределение суммы амортизации, приходящейся на остатки незавершенного производства, готовой продукции и на себестоимость продаж, осуществляется в конце отчетного периода расчетным путем.</a:t>
            </a:r>
            <a:endParaRPr lang="ru-RU" dirty="0"/>
          </a:p>
        </p:txBody>
      </p:sp>
      <p:pic>
        <p:nvPicPr>
          <p:cNvPr id="714754" name="Picture 2" descr="Календарь настольный перекидной на 2020 год &quot;Офисные приколы&quot; (К-51)&quot;  купить | Лабиринт"/>
          <p:cNvPicPr>
            <a:picLocks noChangeAspect="1" noChangeArrowheads="1"/>
          </p:cNvPicPr>
          <p:nvPr/>
        </p:nvPicPr>
        <p:blipFill>
          <a:blip r:embed="rId2" cstate="print"/>
          <a:srcRect/>
          <a:stretch>
            <a:fillRect/>
          </a:stretch>
        </p:blipFill>
        <p:spPr bwMode="auto">
          <a:xfrm>
            <a:off x="6497109" y="1239837"/>
            <a:ext cx="5343525" cy="5143501"/>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3916" y="1609079"/>
            <a:ext cx="7442791" cy="4708981"/>
          </a:xfrm>
          <a:prstGeom prst="rect">
            <a:avLst/>
          </a:prstGeom>
          <a:solidFill>
            <a:schemeClr val="accent2">
              <a:lumMod val="20000"/>
              <a:lumOff val="80000"/>
            </a:schemeClr>
          </a:solidFill>
        </p:spPr>
        <p:txBody>
          <a:bodyPr wrap="square">
            <a:spAutoFit/>
          </a:bodyPr>
          <a:lstStyle/>
          <a:p>
            <a:pPr algn="just" fontAlgn="base"/>
            <a:r>
              <a:rPr lang="ru-RU" sz="2000" b="1" dirty="0" smtClean="0">
                <a:solidFill>
                  <a:srgbClr val="FF0000"/>
                </a:solidFill>
              </a:rPr>
              <a:t>4. </a:t>
            </a:r>
            <a:r>
              <a:rPr lang="ru-RU" sz="2000" b="1" u="sng" dirty="0" smtClean="0">
                <a:solidFill>
                  <a:srgbClr val="FF0000"/>
                </a:solidFill>
              </a:rPr>
              <a:t>Привязка начала и прекращения амортизации к первому числу месяца</a:t>
            </a:r>
            <a:endParaRPr lang="ru-RU" sz="2000" b="1" dirty="0" smtClean="0">
              <a:solidFill>
                <a:srgbClr val="FF0000"/>
              </a:solidFill>
            </a:endParaRPr>
          </a:p>
          <a:p>
            <a:pPr algn="just" fontAlgn="base"/>
            <a:r>
              <a:rPr lang="ru-RU" sz="2000" u="sng" dirty="0" smtClean="0"/>
              <a:t> </a:t>
            </a:r>
            <a:r>
              <a:rPr lang="ru-RU" sz="2000" dirty="0" smtClean="0"/>
              <a:t>Организация может не увязывать начало и прекращение начисления амортизации основных средств, нематериальных и других амортизируемых активов с первым числом месяца, следующего за месяцем принятия к учету или выбытия актива. Вместо этого организация может принять во внимание срок до начала эксплуатации в периоде ввода (с учетом существенности) при расчете общей суммы амортизации за отчетный период. Например, при большом количестве объектов со сроком полезного использования более 10 лет организация может принять решение </a:t>
            </a:r>
            <a:r>
              <a:rPr lang="ru-RU" sz="2000" b="1" dirty="0" smtClean="0">
                <a:solidFill>
                  <a:srgbClr val="FF0000"/>
                </a:solidFill>
              </a:rPr>
              <a:t>не начислять амортизацию за отчетный год по объектам, введенным во втором полугодии</a:t>
            </a:r>
            <a:r>
              <a:rPr lang="ru-RU" sz="2000" dirty="0" smtClean="0"/>
              <a:t>, и </a:t>
            </a:r>
            <a:r>
              <a:rPr lang="ru-RU" sz="2000" b="1" dirty="0" smtClean="0">
                <a:solidFill>
                  <a:srgbClr val="0070C0"/>
                </a:solidFill>
              </a:rPr>
              <a:t>начислять амортизацию в полной годовой сумме по объектам, введенным в первом полугодии.</a:t>
            </a:r>
            <a:endParaRPr lang="ru-RU" sz="2000" b="1" dirty="0">
              <a:solidFill>
                <a:srgbClr val="0070C0"/>
              </a:solidFill>
            </a:endParaRPr>
          </a:p>
        </p:txBody>
      </p:sp>
      <p:pic>
        <p:nvPicPr>
          <p:cNvPr id="713730" name="Picture 2" descr="С 32 мая!"/>
          <p:cNvPicPr>
            <a:picLocks noChangeAspect="1" noChangeArrowheads="1"/>
          </p:cNvPicPr>
          <p:nvPr/>
        </p:nvPicPr>
        <p:blipFill>
          <a:blip r:embed="rId2" cstate="print"/>
          <a:srcRect/>
          <a:stretch>
            <a:fillRect/>
          </a:stretch>
        </p:blipFill>
        <p:spPr bwMode="auto">
          <a:xfrm>
            <a:off x="7776461" y="1488558"/>
            <a:ext cx="3522773" cy="499473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282517" y="1455020"/>
          <a:ext cx="11644012" cy="4735062"/>
        </p:xfrm>
        <a:graphic>
          <a:graphicData uri="http://schemas.openxmlformats.org/drawingml/2006/table">
            <a:tbl>
              <a:tblPr/>
              <a:tblGrid>
                <a:gridCol w="4460617"/>
                <a:gridCol w="247135"/>
                <a:gridCol w="2842054"/>
                <a:gridCol w="57665"/>
                <a:gridCol w="1514657"/>
                <a:gridCol w="618943"/>
                <a:gridCol w="1902941"/>
              </a:tblGrid>
              <a:tr h="200025">
                <a:tc gridSpan="7">
                  <a:txBody>
                    <a:bodyPr/>
                    <a:lstStyle/>
                    <a:p>
                      <a:pPr algn="ctr" fontAlgn="t"/>
                      <a:r>
                        <a:rPr lang="ru-RU" sz="2400" b="1" i="0" u="none" strike="noStrike" dirty="0">
                          <a:solidFill>
                            <a:srgbClr val="FF0000"/>
                          </a:solidFill>
                          <a:latin typeface="Times New Roman"/>
                        </a:rPr>
                        <a:t>Государственный РЕГУЛЯТОР в сфере БУ-ЦЕНТРАЛЬНЫЙ БАНК </a:t>
                      </a:r>
                      <a:r>
                        <a:rPr lang="ru-RU" sz="2400" b="1" i="0" u="none" strike="noStrike" dirty="0" smtClean="0">
                          <a:solidFill>
                            <a:srgbClr val="FF0000"/>
                          </a:solidFill>
                          <a:latin typeface="Times New Roman"/>
                        </a:rPr>
                        <a:t>РОССИИ </a:t>
                      </a:r>
                    </a:p>
                    <a:p>
                      <a:pPr algn="ctr" fontAlgn="t"/>
                      <a:r>
                        <a:rPr lang="ru-RU" sz="2400" b="1" i="0" u="none" strike="noStrike" dirty="0" smtClean="0">
                          <a:solidFill>
                            <a:srgbClr val="FF0000"/>
                          </a:solidFill>
                          <a:latin typeface="Times New Roman"/>
                        </a:rPr>
                        <a:t>(ст. 23 ФЗ №402)</a:t>
                      </a:r>
                      <a:endParaRPr lang="ru-RU" sz="2400" b="1" i="0" u="none" strike="noStrike" dirty="0">
                        <a:solidFill>
                          <a:srgbClr val="FF0000"/>
                        </a:solidFill>
                        <a:latin typeface="Times New Roman"/>
                      </a:endParaRPr>
                    </a:p>
                  </a:txBody>
                  <a:tcPr marL="9525" marR="9525" marT="9525"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58412">
                <a:tc>
                  <a:txBody>
                    <a:bodyPr/>
                    <a:lstStyle/>
                    <a:p>
                      <a:pPr algn="ctr" fontAlgn="t"/>
                      <a:endParaRPr lang="ru-RU" sz="24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4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4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9525" marR="9525" marT="9525" marB="0">
                    <a:lnL>
                      <a:noFill/>
                    </a:lnL>
                    <a:lnR>
                      <a:noFill/>
                    </a:lnR>
                    <a:lnT>
                      <a:noFill/>
                    </a:lnT>
                    <a:lnB>
                      <a:noFill/>
                    </a:lnB>
                  </a:tcPr>
                </a:tc>
              </a:tr>
              <a:tr h="2419350">
                <a:tc>
                  <a:txBody>
                    <a:bodyPr/>
                    <a:lstStyle/>
                    <a:p>
                      <a:pPr algn="ctr" fontAlgn="t"/>
                      <a:r>
                        <a:rPr lang="ru-RU" sz="2400" b="1" i="0" u="none" strike="noStrike" dirty="0">
                          <a:solidFill>
                            <a:srgbClr val="000000"/>
                          </a:solidFill>
                          <a:latin typeface="Times New Roman"/>
                        </a:rPr>
                        <a:t>разрабатывает, утверждает ОТРАСЛЕВЫЕ(!) стандарты</a:t>
                      </a:r>
                      <a:r>
                        <a:rPr lang="ru-RU" sz="2400" b="1" i="0" u="none" strike="noStrike" dirty="0" smtClean="0">
                          <a:solidFill>
                            <a:srgbClr val="000000"/>
                          </a:solidFill>
                          <a:latin typeface="Times New Roman"/>
                        </a:rPr>
                        <a:t>(!)</a:t>
                      </a:r>
                    </a:p>
                    <a:p>
                      <a:pPr algn="ctr" fontAlgn="t"/>
                      <a:r>
                        <a:rPr lang="ru-RU" sz="2400" b="0" i="0" u="none" strike="noStrike" dirty="0" smtClean="0">
                          <a:solidFill>
                            <a:srgbClr val="000000"/>
                          </a:solidFill>
                          <a:latin typeface="Times New Roman"/>
                        </a:rPr>
                        <a:t>(</a:t>
                      </a:r>
                      <a:r>
                        <a:rPr lang="ru-RU" sz="2400" b="1" i="1" u="none" strike="noStrike" dirty="0">
                          <a:solidFill>
                            <a:srgbClr val="FF0000"/>
                          </a:solidFill>
                          <a:latin typeface="Times New Roman"/>
                        </a:rPr>
                        <a:t>почему во множественном числе?</a:t>
                      </a:r>
                      <a:r>
                        <a:rPr lang="ru-RU" sz="2400" b="0" i="0" u="none" strike="noStrike" dirty="0">
                          <a:solidFill>
                            <a:srgbClr val="000000"/>
                          </a:solidFill>
                          <a:latin typeface="Times New Roman"/>
                        </a:rPr>
                        <a:t>) </a:t>
                      </a:r>
                      <a:endParaRPr lang="ru-RU" sz="2400" b="0" i="0" u="none" strike="noStrike" dirty="0" smtClean="0">
                        <a:solidFill>
                          <a:srgbClr val="000000"/>
                        </a:solidFill>
                        <a:latin typeface="Times New Roman"/>
                      </a:endParaRPr>
                    </a:p>
                    <a:p>
                      <a:pPr algn="ctr" fontAlgn="t"/>
                      <a:r>
                        <a:rPr lang="ru-RU" sz="2400" b="0" i="0" u="none" strike="noStrike" dirty="0" smtClean="0">
                          <a:solidFill>
                            <a:srgbClr val="000000"/>
                          </a:solidFill>
                          <a:latin typeface="Times New Roman"/>
                        </a:rPr>
                        <a:t>и  нормативные </a:t>
                      </a:r>
                      <a:r>
                        <a:rPr lang="ru-RU" sz="2400" b="0" i="0" u="none" strike="noStrike" dirty="0">
                          <a:solidFill>
                            <a:srgbClr val="000000"/>
                          </a:solidFill>
                          <a:latin typeface="Times New Roman"/>
                        </a:rPr>
                        <a:t>акты ЦБР и </a:t>
                      </a:r>
                      <a:r>
                        <a:rPr lang="ru-RU" sz="2400" b="1" i="0" u="none" strike="noStrike" dirty="0">
                          <a:solidFill>
                            <a:srgbClr val="FF0000"/>
                          </a:solidFill>
                          <a:latin typeface="Times New Roman"/>
                        </a:rPr>
                        <a:t>обобщает практику применения </a:t>
                      </a:r>
                      <a:r>
                        <a:rPr lang="ru-RU" sz="2400" b="1" i="0" u="none" strike="noStrike" dirty="0" smtClean="0">
                          <a:solidFill>
                            <a:srgbClr val="FF0000"/>
                          </a:solidFill>
                          <a:latin typeface="Times New Roman"/>
                        </a:rPr>
                        <a:t>ФСБУ </a:t>
                      </a:r>
                      <a:r>
                        <a:rPr lang="ru-RU" sz="2400" b="0" i="0" u="none" strike="noStrike" dirty="0" smtClean="0">
                          <a:solidFill>
                            <a:srgbClr val="000000"/>
                          </a:solidFill>
                          <a:latin typeface="Times New Roman"/>
                        </a:rPr>
                        <a:t>и </a:t>
                      </a:r>
                      <a:r>
                        <a:rPr lang="ru-RU" sz="2400" b="0" i="0" u="none" strike="noStrike" dirty="0">
                          <a:solidFill>
                            <a:srgbClr val="000000"/>
                          </a:solidFill>
                          <a:latin typeface="Times New Roman"/>
                        </a:rPr>
                        <a:t>нормативных актов</a:t>
                      </a:r>
                    </a:p>
                  </a:txBody>
                  <a:tcPr marL="9525" marR="9525" marT="952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r>
                        <a:rPr lang="ru-RU" sz="2400" b="0" i="0" u="none" strike="noStrike" dirty="0">
                          <a:solidFill>
                            <a:srgbClr val="000000"/>
                          </a:solidFill>
                          <a:latin typeface="Times New Roman"/>
                        </a:rPr>
                        <a:t>участвует в подготовке и согласовывает программу разработки ФСБУ</a:t>
                      </a:r>
                      <a:br>
                        <a:rPr lang="ru-RU" sz="2400" b="0" i="0" u="none" strike="noStrike" dirty="0">
                          <a:solidFill>
                            <a:srgbClr val="000000"/>
                          </a:solidFill>
                          <a:latin typeface="Times New Roman"/>
                        </a:rPr>
                      </a:br>
                      <a:endParaRPr lang="ru-RU" sz="2400" b="1" i="0" u="none" strike="noStrike" dirty="0">
                        <a:solidFill>
                          <a:srgbClr val="FF0000"/>
                        </a:solidFill>
                        <a:latin typeface="Times New Roman"/>
                      </a:endParaRPr>
                    </a:p>
                  </a:txBody>
                  <a:tcPr marL="9525" marR="9525" marT="9525" marB="0">
                    <a:lnL>
                      <a:noFill/>
                    </a:lnL>
                    <a:lnR>
                      <a:noFill/>
                    </a:lnR>
                    <a:lnT>
                      <a:noFill/>
                    </a:lnT>
                    <a:lnB>
                      <a:noFill/>
                    </a:lnB>
                  </a:tcPr>
                </a:tc>
                <a:tc>
                  <a:txBody>
                    <a:bodyPr/>
                    <a:lstStyle/>
                    <a:p>
                      <a:pPr algn="ctr" fontAlgn="t"/>
                      <a:endParaRPr lang="ru-RU" sz="24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r>
                        <a:rPr lang="ru-RU" sz="2400" b="0" i="0" u="none" strike="noStrike" dirty="0">
                          <a:solidFill>
                            <a:srgbClr val="000000"/>
                          </a:solidFill>
                          <a:latin typeface="Times New Roman"/>
                        </a:rPr>
                        <a:t>участвует в экспертизе проектов ФСБУ</a:t>
                      </a:r>
                    </a:p>
                  </a:txBody>
                  <a:tcPr marL="9525" marR="9525" marT="9525" marB="0">
                    <a:lnL>
                      <a:noFill/>
                    </a:lnL>
                    <a:lnR>
                      <a:noFill/>
                    </a:lnR>
                    <a:lnT>
                      <a:noFill/>
                    </a:lnT>
                    <a:lnB>
                      <a:noFill/>
                    </a:lnB>
                  </a:tcPr>
                </a:tc>
                <a:tc>
                  <a:txBody>
                    <a:bodyPr/>
                    <a:lstStyle/>
                    <a:p>
                      <a:pPr algn="ctr" fontAlgn="t"/>
                      <a:endParaRPr lang="ru-RU" sz="24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r>
                        <a:rPr lang="ru-RU" sz="2400" b="0" i="0" u="none" strike="noStrike" dirty="0">
                          <a:solidFill>
                            <a:srgbClr val="000000"/>
                          </a:solidFill>
                          <a:latin typeface="Times New Roman"/>
                        </a:rPr>
                        <a:t>участвует совместно с Минфином РФ в разработке МСФО</a:t>
                      </a:r>
                    </a:p>
                  </a:txBody>
                  <a:tcPr marL="9525" marR="9525" marT="9525" marB="0">
                    <a:lnL>
                      <a:noFill/>
                    </a:lnL>
                    <a:lnR>
                      <a:noFill/>
                    </a:lnR>
                    <a:lnT>
                      <a:noFill/>
                    </a:lnT>
                    <a:lnB>
                      <a:noFill/>
                    </a:lnB>
                  </a:tcPr>
                </a:tc>
              </a:tr>
            </a:tbl>
          </a:graphicData>
        </a:graphic>
      </p:graphicFrame>
      <p:sp>
        <p:nvSpPr>
          <p:cNvPr id="4" name="Стрелка вниз 3"/>
          <p:cNvSpPr/>
          <p:nvPr/>
        </p:nvSpPr>
        <p:spPr>
          <a:xfrm>
            <a:off x="2430960" y="2429097"/>
            <a:ext cx="484632" cy="6425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5925264" y="2321875"/>
            <a:ext cx="484632" cy="704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p:cNvSpPr/>
          <p:nvPr/>
        </p:nvSpPr>
        <p:spPr>
          <a:xfrm>
            <a:off x="8316230" y="2256902"/>
            <a:ext cx="484632" cy="7084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10677699" y="2175719"/>
            <a:ext cx="484632" cy="597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3474" name="Picture 2" descr="https://dropi.ru/img/uploads/2018-11-21/2_original.jpeg"/>
          <p:cNvPicPr>
            <a:picLocks noChangeAspect="1" noChangeArrowheads="1"/>
          </p:cNvPicPr>
          <p:nvPr/>
        </p:nvPicPr>
        <p:blipFill>
          <a:blip r:embed="rId2" cstate="print"/>
          <a:srcRect/>
          <a:stretch>
            <a:fillRect/>
          </a:stretch>
        </p:blipFill>
        <p:spPr bwMode="auto">
          <a:xfrm>
            <a:off x="10500851" y="5662825"/>
            <a:ext cx="1575817" cy="1063369"/>
          </a:xfrm>
          <a:prstGeom prst="rect">
            <a:avLst/>
          </a:prstGeom>
          <a:noFill/>
        </p:spPr>
      </p:pic>
      <p:pic>
        <p:nvPicPr>
          <p:cNvPr id="233476" name="Picture 4" descr="https://content.foto.my.mail.ru/mail/zz.1488/_blogs/i-613.jpg"/>
          <p:cNvPicPr>
            <a:picLocks noChangeAspect="1" noChangeArrowheads="1"/>
          </p:cNvPicPr>
          <p:nvPr/>
        </p:nvPicPr>
        <p:blipFill>
          <a:blip r:embed="rId3" cstate="print"/>
          <a:srcRect/>
          <a:stretch>
            <a:fillRect/>
          </a:stretch>
        </p:blipFill>
        <p:spPr bwMode="auto">
          <a:xfrm>
            <a:off x="0" y="2454876"/>
            <a:ext cx="580684" cy="654906"/>
          </a:xfrm>
          <a:prstGeom prst="rect">
            <a:avLst/>
          </a:prstGeom>
          <a:noFill/>
        </p:spPr>
      </p:pic>
      <p:pic>
        <p:nvPicPr>
          <p:cNvPr id="510978" name="Picture 2" descr="https://versiya.info/uploads/posts/2018-11/1543313949_daba4d694d481b18fa8d833a99946ced__1440x.jpg"/>
          <p:cNvPicPr>
            <a:picLocks noChangeAspect="1" noChangeArrowheads="1"/>
          </p:cNvPicPr>
          <p:nvPr/>
        </p:nvPicPr>
        <p:blipFill>
          <a:blip r:embed="rId4" cstate="print"/>
          <a:srcRect/>
          <a:stretch>
            <a:fillRect/>
          </a:stretch>
        </p:blipFill>
        <p:spPr bwMode="auto">
          <a:xfrm>
            <a:off x="530942" y="1888256"/>
            <a:ext cx="1788053" cy="122432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1"/>
          <p:cNvSpPr>
            <a:spLocks noChangeArrowheads="1"/>
          </p:cNvSpPr>
          <p:nvPr/>
        </p:nvSpPr>
        <p:spPr bwMode="auto">
          <a:xfrm>
            <a:off x="170122" y="1342345"/>
            <a:ext cx="8311883" cy="5309146"/>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Для компаний, которые вынужденно ведут одновременно бухгалтерский учет:</a:t>
            </a:r>
            <a:endParaRPr kumimoji="0" lang="en-US"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Char char="•"/>
              <a:tabLst/>
            </a:pP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 правилам ПБУ и</a:t>
            </a:r>
          </a:p>
          <a:p>
            <a:pPr marL="0" marR="0" lvl="0" indent="0" algn="ctr" defTabSz="914400" rtl="0" eaLnBrk="1" fontAlgn="base" latinLnBrk="0" hangingPunct="1">
              <a:lnSpc>
                <a:spcPct val="100000"/>
              </a:lnSpc>
              <a:spcBef>
                <a:spcPct val="0"/>
              </a:spcBef>
              <a:spcAft>
                <a:spcPct val="0"/>
              </a:spcAft>
              <a:buClrTx/>
              <a:buSzTx/>
              <a:buFont typeface="Arial" pitchFamily="34" charset="0"/>
              <a:buChar char="•"/>
              <a:tabLst/>
            </a:pP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 правилам МСФО,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формируя и раскрывая в установленном порядке консолидированную отчетность, наконец-то появилась отдушина: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ПРАВО НА УНИФИКАЦИЮ УЧЕТНОЙ ПОЛИТИКИ— ЭТО ПРАВО ОДНОВРЕМЕННОГО ПРИМЕНЕНИЯ НОРМ ФСБУ И МСФО.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СУТЬ УНИФИКАЦИИ</a:t>
            </a: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КОМПАНИЯ МОЖЕТ ОТКАЗАТЬСЯ ОТ ПРИМЕНЕНИЯ ПБУ В ОТНОШЕНИИ ОТДЕЛЬНЫХ ОБЪЕКТОВ УЧЕТА В ПОЛЬЗУ МСФО,</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ЕСЛИ ПБУ/ФСБУ ВСТУПАЕТ В ПРОТИВОРЕЧИЕ С НИМ.</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35203" name="Picture 3" descr="Картинки по запросу &quot;бокс мульт&quot;"/>
          <p:cNvPicPr>
            <a:picLocks noChangeAspect="1" noChangeArrowheads="1"/>
          </p:cNvPicPr>
          <p:nvPr/>
        </p:nvPicPr>
        <p:blipFill>
          <a:blip r:embed="rId2" cstate="print"/>
          <a:srcRect/>
          <a:stretch>
            <a:fillRect/>
          </a:stretch>
        </p:blipFill>
        <p:spPr bwMode="auto">
          <a:xfrm>
            <a:off x="8613648" y="4202100"/>
            <a:ext cx="3451225" cy="2526298"/>
          </a:xfrm>
          <a:prstGeom prst="rect">
            <a:avLst/>
          </a:prstGeom>
          <a:noFill/>
        </p:spPr>
      </p:pic>
      <p:sp>
        <p:nvSpPr>
          <p:cNvPr id="4" name="Прямоугольник 3"/>
          <p:cNvSpPr/>
          <p:nvPr/>
        </p:nvSpPr>
        <p:spPr>
          <a:xfrm>
            <a:off x="8516679" y="1419814"/>
            <a:ext cx="3675321" cy="1477328"/>
          </a:xfrm>
          <a:prstGeom prst="rect">
            <a:avLst/>
          </a:prstGeom>
        </p:spPr>
        <p:txBody>
          <a:bodyPr wrap="square">
            <a:spAutoFit/>
          </a:bodyPr>
          <a:lstStyle/>
          <a:p>
            <a:pPr algn="ctr"/>
            <a:r>
              <a:rPr lang="ru-RU" sz="2400" b="1" dirty="0" smtClean="0">
                <a:solidFill>
                  <a:srgbClr val="FF0000"/>
                </a:solidFill>
              </a:rPr>
              <a:t>Проблема 7. УНИФИКАЦИЯ УЧЕТНОЙ ПОЛИТИКИ</a:t>
            </a:r>
          </a:p>
          <a:p>
            <a:endParaRPr lang="ru-RU"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818705" y="1249680"/>
          <a:ext cx="10909006" cy="5421474"/>
        </p:xfrm>
        <a:graphic>
          <a:graphicData uri="http://schemas.openxmlformats.org/drawingml/2006/table">
            <a:tbl>
              <a:tblPr/>
              <a:tblGrid>
                <a:gridCol w="2163200"/>
                <a:gridCol w="1663337"/>
                <a:gridCol w="7082469"/>
              </a:tblGrid>
              <a:tr h="236332">
                <a:tc>
                  <a:txBody>
                    <a:bodyPr/>
                    <a:lstStyle/>
                    <a:p>
                      <a:pPr algn="ctr">
                        <a:lnSpc>
                          <a:spcPct val="100000"/>
                        </a:lnSpc>
                        <a:spcAft>
                          <a:spcPts val="0"/>
                        </a:spcAft>
                      </a:pPr>
                      <a:r>
                        <a:rPr lang="ru-RU" sz="1600" b="1" dirty="0">
                          <a:latin typeface="Times New Roman" pitchFamily="18" charset="0"/>
                          <a:ea typeface="Calibri"/>
                          <a:cs typeface="Times New Roman" pitchFamily="18" charset="0"/>
                        </a:rPr>
                        <a:t>ФСБУ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0"/>
                        </a:spcAft>
                      </a:pPr>
                      <a:r>
                        <a:rPr lang="ru-RU" sz="1600" b="1" dirty="0">
                          <a:latin typeface="Times New Roman" pitchFamily="18" charset="0"/>
                          <a:ea typeface="Calibri"/>
                          <a:cs typeface="Times New Roman" pitchFamily="18" charset="0"/>
                        </a:rPr>
                        <a:t>МСФО</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0"/>
                        </a:spcAft>
                      </a:pPr>
                      <a:r>
                        <a:rPr lang="ru-RU" sz="1600" b="1" dirty="0">
                          <a:latin typeface="Times New Roman" pitchFamily="18" charset="0"/>
                          <a:ea typeface="Calibri"/>
                          <a:cs typeface="Times New Roman" pitchFamily="18" charset="0"/>
                        </a:rPr>
                        <a:t>Комментарий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236332">
                <a:tc gridSpan="3">
                  <a:txBody>
                    <a:bodyPr/>
                    <a:lstStyle/>
                    <a:p>
                      <a:pPr algn="ctr">
                        <a:lnSpc>
                          <a:spcPct val="100000"/>
                        </a:lnSpc>
                        <a:spcAft>
                          <a:spcPts val="0"/>
                        </a:spcAft>
                      </a:pPr>
                      <a:r>
                        <a:rPr lang="ru-RU" sz="1600" dirty="0">
                          <a:latin typeface="Times New Roman" pitchFamily="18" charset="0"/>
                          <a:ea typeface="Calibri"/>
                          <a:cs typeface="Times New Roman" pitchFamily="18" charset="0"/>
                        </a:rPr>
                        <a:t>Ситуация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tc hMerge="1">
                  <a:txBody>
                    <a:bodyPr/>
                    <a:lstStyle/>
                    <a:p>
                      <a:endParaRPr lang="ru-RU"/>
                    </a:p>
                  </a:txBody>
                  <a:tcPr/>
                </a:tc>
              </a:tr>
              <a:tr h="1488894">
                <a:tc>
                  <a:txBody>
                    <a:bodyPr/>
                    <a:lstStyle/>
                    <a:p>
                      <a:pPr>
                        <a:lnSpc>
                          <a:spcPct val="100000"/>
                        </a:lnSpc>
                        <a:spcAft>
                          <a:spcPts val="0"/>
                        </a:spcAft>
                      </a:pPr>
                      <a:r>
                        <a:rPr lang="ru-RU" sz="1600" dirty="0">
                          <a:latin typeface="Times New Roman" pitchFamily="18" charset="0"/>
                          <a:ea typeface="Calibri"/>
                          <a:cs typeface="Times New Roman" pitchFamily="18" charset="0"/>
                        </a:rPr>
                        <a:t>Решение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0"/>
                        </a:spcAft>
                      </a:pPr>
                      <a:r>
                        <a:rPr lang="ru-RU" sz="1600" dirty="0">
                          <a:latin typeface="Times New Roman" pitchFamily="18" charset="0"/>
                          <a:ea typeface="Calibri"/>
                          <a:cs typeface="Times New Roman" pitchFamily="18" charset="0"/>
                        </a:rPr>
                        <a:t>Решение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00000"/>
                        </a:lnSpc>
                        <a:spcAft>
                          <a:spcPts val="0"/>
                        </a:spcAft>
                      </a:pPr>
                      <a:r>
                        <a:rPr lang="ru-RU" sz="1600" b="1" dirty="0">
                          <a:latin typeface="Times New Roman" pitchFamily="18" charset="0"/>
                          <a:ea typeface="Calibri"/>
                          <a:cs typeface="Times New Roman" pitchFamily="18" charset="0"/>
                        </a:rPr>
                        <a:t>1)Противоречат друг другу</a:t>
                      </a:r>
                      <a:r>
                        <a:rPr lang="ru-RU" sz="1600" dirty="0">
                          <a:latin typeface="Times New Roman" pitchFamily="18" charset="0"/>
                          <a:ea typeface="Calibri"/>
                          <a:cs typeface="Times New Roman" pitchFamily="18" charset="0"/>
                        </a:rPr>
                        <a:t>,</a:t>
                      </a:r>
                    </a:p>
                    <a:p>
                      <a:pPr>
                        <a:lnSpc>
                          <a:spcPct val="100000"/>
                        </a:lnSpc>
                        <a:spcAft>
                          <a:spcPts val="0"/>
                        </a:spcAft>
                      </a:pPr>
                      <a:r>
                        <a:rPr lang="ru-RU" sz="1600" dirty="0">
                          <a:latin typeface="Times New Roman" pitchFamily="18" charset="0"/>
                          <a:ea typeface="Calibri"/>
                          <a:cs typeface="Times New Roman" pitchFamily="18" charset="0"/>
                        </a:rPr>
                        <a:t>2) </a:t>
                      </a:r>
                      <a:r>
                        <a:rPr lang="ru-RU" sz="1600" dirty="0" smtClean="0">
                          <a:latin typeface="Times New Roman" pitchFamily="18" charset="0"/>
                          <a:ea typeface="Calibri"/>
                          <a:cs typeface="Times New Roman" pitchFamily="18" charset="0"/>
                        </a:rPr>
                        <a:t>компания, формирующая и раскрывающая отчетность по МСФО, </a:t>
                      </a:r>
                      <a:r>
                        <a:rPr lang="ru-RU" sz="1600" dirty="0">
                          <a:latin typeface="Times New Roman" pitchFamily="18" charset="0"/>
                          <a:ea typeface="Calibri"/>
                          <a:cs typeface="Times New Roman" pitchFamily="18" charset="0"/>
                        </a:rPr>
                        <a:t>применяет в </a:t>
                      </a:r>
                      <a:r>
                        <a:rPr lang="ru-RU" sz="1600" dirty="0" smtClean="0">
                          <a:latin typeface="Times New Roman" pitchFamily="18" charset="0"/>
                          <a:ea typeface="Calibri"/>
                          <a:cs typeface="Times New Roman" pitchFamily="18" charset="0"/>
                        </a:rPr>
                        <a:t>отчетности</a:t>
                      </a:r>
                      <a:r>
                        <a:rPr lang="ru-RU" sz="1600" baseline="0" dirty="0" smtClean="0">
                          <a:latin typeface="Times New Roman" pitchFamily="18" charset="0"/>
                          <a:ea typeface="Calibri"/>
                          <a:cs typeface="Times New Roman" pitchFamily="18" charset="0"/>
                        </a:rPr>
                        <a:t> для основных пользователей </a:t>
                      </a:r>
                      <a:r>
                        <a:rPr lang="ru-RU" sz="1600" dirty="0" smtClean="0">
                          <a:latin typeface="Times New Roman" pitchFamily="18" charset="0"/>
                          <a:ea typeface="Calibri"/>
                          <a:cs typeface="Times New Roman" pitchFamily="18" charset="0"/>
                        </a:rPr>
                        <a:t> </a:t>
                      </a:r>
                      <a:r>
                        <a:rPr lang="ru-RU" sz="1600" b="1" dirty="0" smtClean="0">
                          <a:solidFill>
                            <a:srgbClr val="FF0000"/>
                          </a:solidFill>
                          <a:latin typeface="Times New Roman" pitchFamily="18" charset="0"/>
                          <a:ea typeface="Calibri"/>
                          <a:cs typeface="Times New Roman" pitchFamily="18" charset="0"/>
                        </a:rPr>
                        <a:t>Решение 2.</a:t>
                      </a:r>
                    </a:p>
                    <a:p>
                      <a:pPr marL="0" marR="0" indent="0" algn="just" defTabSz="914400"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latin typeface="Times New Roman" pitchFamily="18" charset="0"/>
                          <a:ea typeface="Calibri"/>
                          <a:cs typeface="Times New Roman" pitchFamily="18" charset="0"/>
                        </a:rPr>
                        <a:t>Стандарты бухгалтерского учета, </a:t>
                      </a:r>
                      <a:r>
                        <a:rPr lang="ru-RU" sz="1600" b="1" kern="1200" dirty="0" smtClean="0">
                          <a:solidFill>
                            <a:srgbClr val="FF0000"/>
                          </a:solidFill>
                          <a:latin typeface="Times New Roman" pitchFamily="18" charset="0"/>
                          <a:ea typeface="Calibri"/>
                          <a:cs typeface="Times New Roman" pitchFamily="18" charset="0"/>
                        </a:rPr>
                        <a:t>утвержденные организацией и обязательные к применению ее дочерними обществами</a:t>
                      </a:r>
                      <a:r>
                        <a:rPr lang="ru-RU" sz="1600" kern="1200" dirty="0" smtClean="0">
                          <a:solidFill>
                            <a:schemeClr val="tx1"/>
                          </a:solidFill>
                          <a:latin typeface="Times New Roman" pitchFamily="18" charset="0"/>
                          <a:ea typeface="Calibri"/>
                          <a:cs typeface="Times New Roman" pitchFamily="18" charset="0"/>
                        </a:rPr>
                        <a:t>, могут устанавливать способы ведения бухгалтерского учета, выбранные ею из МСФО (с марта 2020 г.)</a:t>
                      </a:r>
                      <a:endParaRPr lang="ru-RU"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215848">
                <a:tc gridSpan="3">
                  <a:txBody>
                    <a:bodyPr/>
                    <a:lstStyle/>
                    <a:p>
                      <a:pPr algn="ctr">
                        <a:lnSpc>
                          <a:spcPct val="100000"/>
                        </a:lnSpc>
                        <a:spcAft>
                          <a:spcPts val="0"/>
                        </a:spcAft>
                      </a:pPr>
                      <a:r>
                        <a:rPr lang="ru-RU" sz="1600" dirty="0">
                          <a:latin typeface="Times New Roman" pitchFamily="18" charset="0"/>
                          <a:ea typeface="Calibri"/>
                          <a:cs typeface="Times New Roman" pitchFamily="18" charset="0"/>
                        </a:rPr>
                        <a:t>Ситуация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r>
              <a:tr h="431695">
                <a:tc>
                  <a:txBody>
                    <a:bodyPr/>
                    <a:lstStyle/>
                    <a:p>
                      <a:pPr>
                        <a:lnSpc>
                          <a:spcPct val="100000"/>
                        </a:lnSpc>
                        <a:spcAft>
                          <a:spcPts val="0"/>
                        </a:spcAft>
                      </a:pPr>
                      <a:r>
                        <a:rPr lang="ru-RU" sz="1600" dirty="0">
                          <a:latin typeface="Times New Roman" pitchFamily="18" charset="0"/>
                          <a:ea typeface="Calibri"/>
                          <a:cs typeface="Times New Roman" pitchFamily="18" charset="0"/>
                        </a:rPr>
                        <a:t>Решение 1 (выбрано для БУ)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0000"/>
                        </a:lnSpc>
                        <a:spcAft>
                          <a:spcPts val="0"/>
                        </a:spcAft>
                      </a:pPr>
                      <a:r>
                        <a:rPr lang="ru-RU" sz="1600" dirty="0">
                          <a:latin typeface="Times New Roman" pitchFamily="18" charset="0"/>
                          <a:ea typeface="Calibri"/>
                          <a:cs typeface="Times New Roman" pitchFamily="18" charset="0"/>
                        </a:rPr>
                        <a:t>Решение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ru-RU" sz="1600" dirty="0">
                          <a:latin typeface="Times New Roman" pitchFamily="18" charset="0"/>
                          <a:ea typeface="Calibri"/>
                          <a:cs typeface="Times New Roman" pitchFamily="18" charset="0"/>
                        </a:rPr>
                        <a:t>Компания не имеет права отказаться </a:t>
                      </a:r>
                      <a:r>
                        <a:rPr lang="ru-RU" sz="1600" dirty="0" smtClean="0">
                          <a:latin typeface="Times New Roman" pitchFamily="18" charset="0"/>
                          <a:ea typeface="Calibri"/>
                          <a:cs typeface="Times New Roman" pitchFamily="18" charset="0"/>
                        </a:rPr>
                        <a:t>при составлении отчетности для основных</a:t>
                      </a:r>
                      <a:r>
                        <a:rPr lang="ru-RU" sz="1600" baseline="0" dirty="0" smtClean="0">
                          <a:latin typeface="Times New Roman" pitchFamily="18" charset="0"/>
                          <a:ea typeface="Calibri"/>
                          <a:cs typeface="Times New Roman" pitchFamily="18" charset="0"/>
                        </a:rPr>
                        <a:t> ее пользователей </a:t>
                      </a:r>
                      <a:r>
                        <a:rPr lang="ru-RU" sz="1600" dirty="0" smtClean="0">
                          <a:latin typeface="Times New Roman" pitchFamily="18" charset="0"/>
                          <a:ea typeface="Calibri"/>
                          <a:cs typeface="Times New Roman" pitchFamily="18" charset="0"/>
                        </a:rPr>
                        <a:t>от </a:t>
                      </a:r>
                      <a:r>
                        <a:rPr lang="ru-RU" sz="1600" dirty="0">
                          <a:latin typeface="Times New Roman" pitchFamily="18" charset="0"/>
                          <a:ea typeface="Calibri"/>
                          <a:cs typeface="Times New Roman" pitchFamily="18" charset="0"/>
                        </a:rPr>
                        <a:t>ФСБУ в пользу норм МСФО</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15848">
                <a:tc>
                  <a:txBody>
                    <a:bodyPr/>
                    <a:lstStyle/>
                    <a:p>
                      <a:pPr>
                        <a:lnSpc>
                          <a:spcPct val="100000"/>
                        </a:lnSpc>
                        <a:spcAft>
                          <a:spcPts val="0"/>
                        </a:spcAft>
                      </a:pPr>
                      <a:r>
                        <a:rPr lang="ru-RU" sz="1600">
                          <a:latin typeface="Times New Roman" pitchFamily="18" charset="0"/>
                          <a:ea typeface="Calibri"/>
                          <a:cs typeface="Times New Roman" pitchFamily="18" charset="0"/>
                        </a:rPr>
                        <a:t>Решение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600" dirty="0">
                          <a:latin typeface="Times New Roman" pitchFamily="18" charset="0"/>
                          <a:ea typeface="Calibri"/>
                          <a:cs typeface="Times New Roman" pitchFamily="18" charset="0"/>
                        </a:rPr>
                        <a:t>Решение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647543">
                <a:tc>
                  <a:txBody>
                    <a:bodyPr/>
                    <a:lstStyle/>
                    <a:p>
                      <a:pPr>
                        <a:lnSpc>
                          <a:spcPct val="100000"/>
                        </a:lnSpc>
                        <a:spcAft>
                          <a:spcPts val="0"/>
                        </a:spcAft>
                      </a:pPr>
                      <a:r>
                        <a:rPr lang="ru-RU" sz="1600">
                          <a:latin typeface="Times New Roman" pitchFamily="18" charset="0"/>
                          <a:ea typeface="Calibri"/>
                          <a:cs typeface="Times New Roman" pitchFamily="18" charset="0"/>
                        </a:rPr>
                        <a:t>Решение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600" dirty="0">
                          <a:latin typeface="Times New Roman" pitchFamily="18" charset="0"/>
                          <a:ea typeface="Calibri"/>
                          <a:cs typeface="Times New Roman" pitchFamily="18" charset="0"/>
                        </a:rPr>
                        <a:t>Решение </a:t>
                      </a:r>
                      <a:r>
                        <a:rPr lang="ru-RU" sz="1600" dirty="0" smtClean="0">
                          <a:latin typeface="Times New Roman" pitchFamily="18" charset="0"/>
                          <a:ea typeface="Calibri"/>
                          <a:cs typeface="Times New Roman" pitchFamily="18" charset="0"/>
                        </a:rPr>
                        <a:t>3 (</a:t>
                      </a:r>
                      <a:r>
                        <a:rPr lang="ru-RU" sz="1600" dirty="0">
                          <a:latin typeface="Times New Roman" pitchFamily="18" charset="0"/>
                          <a:ea typeface="Calibri"/>
                          <a:cs typeface="Times New Roman" pitchFamily="18" charset="0"/>
                        </a:rPr>
                        <a:t>выбрано для </a:t>
                      </a:r>
                      <a:r>
                        <a:rPr lang="ru-RU" sz="1600" dirty="0" err="1">
                          <a:latin typeface="Times New Roman" pitchFamily="18" charset="0"/>
                          <a:ea typeface="Calibri"/>
                          <a:cs typeface="Times New Roman" pitchFamily="18" charset="0"/>
                        </a:rPr>
                        <a:t>консолид</a:t>
                      </a:r>
                      <a:r>
                        <a:rPr lang="ru-RU" sz="1600" dirty="0">
                          <a:latin typeface="Times New Roman" pitchFamily="18" charset="0"/>
                          <a:ea typeface="Calibri"/>
                          <a:cs typeface="Times New Roman" pitchFamily="18" charset="0"/>
                        </a:rPr>
                        <a:t>. </a:t>
                      </a:r>
                      <a:r>
                        <a:rPr lang="ru-RU" sz="1600" dirty="0" err="1">
                          <a:latin typeface="Times New Roman" pitchFamily="18" charset="0"/>
                          <a:ea typeface="Calibri"/>
                          <a:cs typeface="Times New Roman" pitchFamily="18" charset="0"/>
                        </a:rPr>
                        <a:t>Отч</a:t>
                      </a:r>
                      <a:r>
                        <a:rPr lang="ru-RU" sz="1600" dirty="0">
                          <a:latin typeface="Times New Roman" pitchFamily="18" charset="0"/>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vMerge="1">
                  <a:txBody>
                    <a:bodyPr/>
                    <a:lstStyle/>
                    <a:p>
                      <a:endParaRPr lang="ru-RU"/>
                    </a:p>
                  </a:txBody>
                  <a:tcPr/>
                </a:tc>
              </a:tr>
              <a:tr h="215848">
                <a:tc gridSpan="3">
                  <a:txBody>
                    <a:bodyPr/>
                    <a:lstStyle/>
                    <a:p>
                      <a:pPr algn="ctr">
                        <a:lnSpc>
                          <a:spcPct val="100000"/>
                        </a:lnSpc>
                        <a:spcAft>
                          <a:spcPts val="0"/>
                        </a:spcAft>
                      </a:pPr>
                      <a:r>
                        <a:rPr lang="ru-RU" sz="1600" dirty="0">
                          <a:latin typeface="Times New Roman" pitchFamily="18" charset="0"/>
                          <a:ea typeface="Calibri"/>
                          <a:cs typeface="Times New Roman" pitchFamily="18" charset="0"/>
                        </a:rPr>
                        <a:t>Ситуация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ru-RU"/>
                    </a:p>
                  </a:txBody>
                  <a:tcPr/>
                </a:tc>
                <a:tc hMerge="1">
                  <a:txBody>
                    <a:bodyPr/>
                    <a:lstStyle/>
                    <a:p>
                      <a:endParaRPr lang="ru-RU"/>
                    </a:p>
                  </a:txBody>
                  <a:tcPr/>
                </a:tc>
              </a:tr>
              <a:tr h="1276194">
                <a:tc>
                  <a:txBody>
                    <a:bodyPr/>
                    <a:lstStyle/>
                    <a:p>
                      <a:pPr>
                        <a:lnSpc>
                          <a:spcPct val="100000"/>
                        </a:lnSpc>
                        <a:spcAft>
                          <a:spcPts val="0"/>
                        </a:spcAft>
                      </a:pPr>
                      <a:r>
                        <a:rPr lang="ru-RU" sz="1600">
                          <a:latin typeface="Times New Roman" pitchFamily="18" charset="0"/>
                          <a:ea typeface="Calibri"/>
                          <a:cs typeface="Times New Roman" pitchFamily="18" charset="0"/>
                        </a:rPr>
                        <a:t>В ФСБУ нет решения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600" dirty="0">
                          <a:latin typeface="Times New Roman" pitchFamily="18" charset="0"/>
                          <a:ea typeface="Calibri"/>
                          <a:cs typeface="Times New Roman" pitchFamily="18" charset="0"/>
                        </a:rPr>
                        <a:t>Есть решение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600" dirty="0" smtClean="0">
                          <a:latin typeface="Times New Roman" pitchFamily="18" charset="0"/>
                          <a:ea typeface="Calibri"/>
                          <a:cs typeface="Times New Roman" pitchFamily="18" charset="0"/>
                        </a:rPr>
                        <a:t>На основании п.7.1 ПБУ 1/2008 </a:t>
                      </a:r>
                      <a:r>
                        <a:rPr lang="ru-RU" sz="1600" b="0" kern="1200" dirty="0" smtClean="0">
                          <a:solidFill>
                            <a:schemeClr val="tx1"/>
                          </a:solidFill>
                          <a:latin typeface="Times New Roman" pitchFamily="18" charset="0"/>
                          <a:ea typeface="+mn-ea"/>
                          <a:cs typeface="Times New Roman" pitchFamily="18" charset="0"/>
                        </a:rPr>
                        <a:t>последовательно применяются  следующие документы: </a:t>
                      </a:r>
                    </a:p>
                    <a:p>
                      <a:r>
                        <a:rPr lang="ru-RU" sz="1600" b="0" kern="1200" dirty="0" smtClean="0">
                          <a:solidFill>
                            <a:schemeClr val="tx1"/>
                          </a:solidFill>
                          <a:latin typeface="Times New Roman" pitchFamily="18" charset="0"/>
                          <a:ea typeface="+mn-ea"/>
                          <a:cs typeface="Times New Roman" pitchFamily="18" charset="0"/>
                        </a:rPr>
                        <a:t>а) МСФО; </a:t>
                      </a:r>
                    </a:p>
                    <a:p>
                      <a:r>
                        <a:rPr lang="ru-RU" sz="1600" b="0" kern="1200" dirty="0" smtClean="0">
                          <a:solidFill>
                            <a:schemeClr val="tx1"/>
                          </a:solidFill>
                          <a:latin typeface="Times New Roman" pitchFamily="18" charset="0"/>
                          <a:ea typeface="+mn-ea"/>
                          <a:cs typeface="Times New Roman" pitchFamily="18" charset="0"/>
                        </a:rPr>
                        <a:t>б) ПБУ (отраслевые стандарты) по аналогичным и (или) связанным вопросам; </a:t>
                      </a:r>
                    </a:p>
                    <a:p>
                      <a:r>
                        <a:rPr lang="ru-RU" sz="1600" b="0" kern="1200" dirty="0" smtClean="0">
                          <a:solidFill>
                            <a:schemeClr val="tx1"/>
                          </a:solidFill>
                          <a:latin typeface="Times New Roman" pitchFamily="18" charset="0"/>
                          <a:ea typeface="+mn-ea"/>
                          <a:cs typeface="Times New Roman" pitchFamily="18" charset="0"/>
                        </a:rPr>
                        <a:t>в) рекомендации в области бухгалтерского учета. </a:t>
                      </a:r>
                      <a:endParaRPr lang="ru-RU"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17505" y="1576569"/>
            <a:ext cx="10641874" cy="369332"/>
          </a:xfrm>
          <a:prstGeom prst="rect">
            <a:avLst/>
          </a:prstGeom>
        </p:spPr>
        <p:txBody>
          <a:bodyPr wrap="square">
            <a:spAutoFit/>
          </a:bodyPr>
          <a:lstStyle/>
          <a:p>
            <a:pPr fontAlgn="base"/>
            <a:r>
              <a:rPr lang="ru-RU" b="1" dirty="0" smtClean="0"/>
              <a:t>РЕКОМЕНДАЦИЯ  Р-87/2017 – КпР  УНИФИКАЦИЯ УЧЕТНОЙ ПОЛИТИКИ ПО ФСБУ И ПО МСФО</a:t>
            </a:r>
            <a:endParaRPr lang="ru-RU" b="1" dirty="0"/>
          </a:p>
        </p:txBody>
      </p:sp>
      <p:sp>
        <p:nvSpPr>
          <p:cNvPr id="4" name="Прямоугольник 3"/>
          <p:cNvSpPr/>
          <p:nvPr/>
        </p:nvSpPr>
        <p:spPr>
          <a:xfrm>
            <a:off x="415176" y="2027611"/>
            <a:ext cx="11138262" cy="4616648"/>
          </a:xfrm>
          <a:prstGeom prst="rect">
            <a:avLst/>
          </a:prstGeom>
          <a:solidFill>
            <a:schemeClr val="accent6">
              <a:lumMod val="20000"/>
              <a:lumOff val="80000"/>
            </a:schemeClr>
          </a:solidFill>
        </p:spPr>
        <p:txBody>
          <a:bodyPr wrap="square">
            <a:spAutoFit/>
          </a:bodyPr>
          <a:lstStyle/>
          <a:p>
            <a:pPr algn="just" fontAlgn="base"/>
            <a:r>
              <a:rPr lang="ru-RU" sz="1400" b="1" dirty="0" smtClean="0"/>
              <a:t>РЕШЕНИЕ</a:t>
            </a:r>
            <a:endParaRPr lang="ru-RU" sz="1400" dirty="0" smtClean="0"/>
          </a:p>
          <a:p>
            <a:pPr algn="just" fontAlgn="base"/>
            <a:r>
              <a:rPr lang="ru-RU" sz="1400" b="1" dirty="0" smtClean="0"/>
              <a:t>1. </a:t>
            </a:r>
            <a:r>
              <a:rPr lang="ru-RU" sz="1400" dirty="0" smtClean="0"/>
              <a:t>Возможность формирования учетной политики в соответствии со вторым абзацем пункта 7 ПБУ 1/2008 распространяется на все организации, которые составляют свою финансовую отчетность в соответствии с МСФО и раскрывают ее в соответствии с Федеральным законом «О консолидированной финансовой отчетности»</a:t>
            </a:r>
            <a:r>
              <a:rPr lang="ru-RU" sz="1400" u="sng" dirty="0" smtClean="0">
                <a:hlinkClick r:id="rId2"/>
              </a:rPr>
              <a:t>[1]</a:t>
            </a:r>
            <a:r>
              <a:rPr lang="ru-RU" sz="1400" dirty="0" smtClean="0"/>
              <a:t>. Указанная возможность не зависит от наличия или отсутствия у организации дочерних обществ, а также от того, является ли составление и раскрытие указанной отчетности обязательным или добровольным.</a:t>
            </a:r>
          </a:p>
          <a:p>
            <a:pPr algn="just" fontAlgn="base"/>
            <a:r>
              <a:rPr lang="ru-RU" sz="1400" dirty="0" smtClean="0"/>
              <a:t> </a:t>
            </a:r>
            <a:r>
              <a:rPr lang="ru-RU" sz="1400" b="1" dirty="0" smtClean="0"/>
              <a:t>2. </a:t>
            </a:r>
            <a:r>
              <a:rPr lang="ru-RU" sz="1400" dirty="0" smtClean="0"/>
              <a:t>Организация, указанная в пункте 1 настоящей Рекомендации, при разработке и утверждении своих стандартов, обязательных к применению ее дочерними обществами (при наличии), вправе включать в эти стандарты положения учетной политики, сформированные с применением второго абзаца пункта 7 ПБУ 1/2008.</a:t>
            </a:r>
          </a:p>
          <a:p>
            <a:pPr algn="just" fontAlgn="base"/>
            <a:r>
              <a:rPr lang="ru-RU" sz="1400" dirty="0" smtClean="0"/>
              <a:t> </a:t>
            </a:r>
            <a:r>
              <a:rPr lang="ru-RU" sz="1400" b="1" dirty="0" smtClean="0"/>
              <a:t>3. </a:t>
            </a:r>
            <a:r>
              <a:rPr lang="ru-RU" sz="1400" dirty="0" smtClean="0"/>
              <a:t>Организация, являющаяся дочерним обществом, формирует учетную политику с применением второго абзаца пункта 7 ПБУ 1/2008, если это обусловлено положениями стандартов, разработанных и утвержденных ее материнской организацией в качестве обязательных к применению дочерними обществами. Указанное не зависит от того, составляет ли при этом дочернее общество свою финансовую отчетность по МСФО или не составляет.</a:t>
            </a:r>
          </a:p>
          <a:p>
            <a:pPr algn="just" fontAlgn="base"/>
            <a:r>
              <a:rPr lang="ru-RU" sz="1400" b="1" dirty="0" smtClean="0">
                <a:solidFill>
                  <a:srgbClr val="FF0000"/>
                </a:solidFill>
              </a:rPr>
              <a:t> 4. Применение второго абзаца пункта 7 ПБУ 1/2008 предполагает, что установленный федеральным стандартом способ бухгалтерского учета, от применения которого отказывается организация, приводит к нарушению требований МСФО. Организация не вправе отказаться от применения установленного федеральным стандартом способа бухгалтерского учета, если этот способ не нарушает требований МСФО, даже если он при этом не соответствует учетной политике организации по МСФО (в связи с наличием в МСФО диапазона выбора способов).</a:t>
            </a:r>
          </a:p>
          <a:p>
            <a:pPr algn="just" fontAlgn="base"/>
            <a:r>
              <a:rPr lang="ru-RU" sz="1400" dirty="0" smtClean="0"/>
              <a:t> </a:t>
            </a:r>
            <a:r>
              <a:rPr lang="ru-RU" sz="1400" b="1" dirty="0" smtClean="0"/>
              <a:t>5. </a:t>
            </a:r>
            <a:r>
              <a:rPr lang="ru-RU" sz="1400" dirty="0" smtClean="0"/>
              <a:t>Отступление от сложившейся практики ведения бухгалтерского учета по ФСБУ при отсутствии соответствующих способов бухгалтерского учета в ФСБУ не является неприменением способов бухгалтерского учета, установленных ФСБУ. Такие случаи не относятся к вопросам, регулируемым вторым абзацем пункта 7 ПБУ 1/2008. В таких случаях учетная политика организации формируется в соответствии с требованиями пункта 7.1 ПБУ 1/2008 вне зависимости от того, раскрывает ли организация при этом финансовую отчетность, составленную в соответствии с МСФО.</a:t>
            </a:r>
            <a:endParaRPr lang="ru-RU" sz="1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4159504714"/>
              </p:ext>
            </p:extLst>
          </p:nvPr>
        </p:nvGraphicFramePr>
        <p:xfrm>
          <a:off x="169447" y="1478815"/>
          <a:ext cx="11766895" cy="5379185"/>
        </p:xfrm>
        <a:graphic>
          <a:graphicData uri="http://schemas.openxmlformats.org/drawingml/2006/table">
            <a:tbl>
              <a:tblPr/>
              <a:tblGrid>
                <a:gridCol w="2219240"/>
                <a:gridCol w="90616"/>
                <a:gridCol w="2537254"/>
                <a:gridCol w="172994"/>
                <a:gridCol w="4555525"/>
                <a:gridCol w="263611"/>
                <a:gridCol w="1927655"/>
              </a:tblGrid>
              <a:tr h="1291930">
                <a:tc gridSpan="7">
                  <a:txBody>
                    <a:bodyPr/>
                    <a:lstStyle/>
                    <a:p>
                      <a:pPr algn="ctr" fontAlgn="t"/>
                      <a:r>
                        <a:rPr lang="ru-RU" sz="2000" b="1" i="0" u="sng" strike="noStrike" kern="1200" dirty="0" smtClean="0">
                          <a:solidFill>
                            <a:srgbClr val="FF0000"/>
                          </a:solidFill>
                          <a:latin typeface="Times New Roman"/>
                          <a:ea typeface="+mn-ea"/>
                          <a:cs typeface="+mn-cs"/>
                        </a:rPr>
                        <a:t>В ИСКЛЮЧИТЕЛЬНЫХ СЛУЧАЯХ</a:t>
                      </a:r>
                      <a:r>
                        <a:rPr lang="ru-RU" sz="2000" b="1" i="0" u="none" strike="noStrike" kern="1200" dirty="0" smtClean="0">
                          <a:solidFill>
                            <a:schemeClr val="tx1"/>
                          </a:solidFill>
                          <a:latin typeface="Times New Roman"/>
                          <a:ea typeface="+mn-ea"/>
                          <a:cs typeface="+mn-cs"/>
                        </a:rPr>
                        <a:t>, когда формирование учетной политики …приводит к </a:t>
                      </a:r>
                      <a:r>
                        <a:rPr lang="ru-RU" sz="2000" b="1" i="0" u="sng" strike="noStrike" kern="1200" dirty="0" smtClean="0">
                          <a:solidFill>
                            <a:schemeClr val="tx1"/>
                          </a:solidFill>
                          <a:latin typeface="Times New Roman"/>
                          <a:ea typeface="+mn-ea"/>
                          <a:cs typeface="+mn-cs"/>
                        </a:rPr>
                        <a:t>НЕДОСТОВЕРНОМУ</a:t>
                      </a:r>
                      <a:r>
                        <a:rPr lang="ru-RU" sz="2000" b="1" i="0" u="none" strike="noStrike" kern="1200" dirty="0" smtClean="0">
                          <a:solidFill>
                            <a:schemeClr val="tx1"/>
                          </a:solidFill>
                          <a:latin typeface="Times New Roman"/>
                          <a:ea typeface="+mn-ea"/>
                          <a:cs typeface="+mn-cs"/>
                        </a:rPr>
                        <a:t> ПРЕДСТАВЛЕНИЮ ФИНАНСОВОГО ПОЛОЖЕНИЯ организации, она </a:t>
                      </a:r>
                      <a:r>
                        <a:rPr lang="ru-RU" sz="2000" b="1" i="0" u="none" strike="noStrike" dirty="0">
                          <a:solidFill>
                            <a:schemeClr val="tx1"/>
                          </a:solidFill>
                          <a:latin typeface="Times New Roman"/>
                        </a:rPr>
                        <a:t>вправе ОТСТУПИТЬ ОТ ФСБУ (ПБУ), </a:t>
                      </a:r>
                      <a:endParaRPr lang="ru-RU" sz="2000" b="1" i="0" u="none" strike="noStrike" dirty="0" smtClean="0">
                        <a:solidFill>
                          <a:schemeClr val="tx1"/>
                        </a:solidFill>
                        <a:latin typeface="Times New Roman"/>
                      </a:endParaRPr>
                    </a:p>
                    <a:p>
                      <a:pPr algn="ctr" fontAlgn="t"/>
                      <a:r>
                        <a:rPr lang="ru-RU" sz="2000" b="1" i="0" u="none" strike="noStrike" dirty="0" smtClean="0">
                          <a:solidFill>
                            <a:srgbClr val="FF0066"/>
                          </a:solidFill>
                          <a:latin typeface="Times New Roman"/>
                        </a:rPr>
                        <a:t>при </a:t>
                      </a:r>
                      <a:r>
                        <a:rPr lang="ru-RU" sz="2000" b="1" i="0" u="none" strike="noStrike" dirty="0">
                          <a:solidFill>
                            <a:srgbClr val="FF0066"/>
                          </a:solidFill>
                          <a:latin typeface="Times New Roman"/>
                        </a:rPr>
                        <a:t>соблюдении ВСЕХ следующих </a:t>
                      </a:r>
                      <a:r>
                        <a:rPr lang="ru-RU" sz="2000" b="1" i="0" u="none" strike="noStrike" dirty="0" smtClean="0">
                          <a:solidFill>
                            <a:srgbClr val="FF0066"/>
                          </a:solidFill>
                          <a:latin typeface="Times New Roman"/>
                        </a:rPr>
                        <a:t>условий (п.7.3 ФСБУ 1/2008)</a:t>
                      </a:r>
                      <a:endParaRPr lang="ru-RU" sz="2000" b="1" i="0" u="none" strike="noStrike" dirty="0">
                        <a:solidFill>
                          <a:srgbClr val="FF0066"/>
                        </a:solidFill>
                        <a:latin typeface="Times New Roman"/>
                      </a:endParaRPr>
                    </a:p>
                  </a:txBody>
                  <a:tcPr marL="9525" marR="9525" marT="9525" marB="0">
                    <a:lnL>
                      <a:noFill/>
                    </a:lnL>
                    <a:lnR>
                      <a:noFill/>
                    </a:lnR>
                    <a:lnT>
                      <a:noFill/>
                    </a:lnT>
                    <a:lnB>
                      <a:noFill/>
                    </a:lnB>
                    <a:solidFill>
                      <a:schemeClr val="accent4">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20130">
                <a:tc>
                  <a:txBody>
                    <a:bodyPr/>
                    <a:lstStyle/>
                    <a:p>
                      <a:pPr algn="ctr" fontAlgn="t"/>
                      <a:endParaRPr lang="ru-RU" sz="20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dirty="0">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r>
              <a:tr h="3171568">
                <a:tc>
                  <a:txBody>
                    <a:bodyPr/>
                    <a:lstStyle/>
                    <a:p>
                      <a:pPr algn="ctr" fontAlgn="t"/>
                      <a:endParaRPr lang="ru-RU" sz="2000" b="1" i="0" u="none" strike="noStrike" dirty="0" smtClean="0">
                        <a:solidFill>
                          <a:srgbClr val="FF0000"/>
                        </a:solidFill>
                        <a:latin typeface="Times New Roman"/>
                      </a:endParaRPr>
                    </a:p>
                    <a:p>
                      <a:pPr algn="ctr" fontAlgn="t"/>
                      <a:endParaRPr lang="ru-RU" sz="2000" b="1" i="0" u="none" strike="noStrike" dirty="0" smtClean="0">
                        <a:solidFill>
                          <a:srgbClr val="FF0000"/>
                        </a:solidFill>
                        <a:latin typeface="Times New Roman"/>
                      </a:endParaRPr>
                    </a:p>
                    <a:p>
                      <a:pPr algn="ctr" fontAlgn="t"/>
                      <a:r>
                        <a:rPr lang="ru-RU" sz="2000" b="1" i="0" u="none" strike="noStrike" dirty="0" smtClean="0">
                          <a:solidFill>
                            <a:srgbClr val="FF0000"/>
                          </a:solidFill>
                          <a:latin typeface="Times New Roman"/>
                        </a:rPr>
                        <a:t>определены </a:t>
                      </a:r>
                      <a:r>
                        <a:rPr lang="ru-RU" sz="2000" b="1" i="0" u="none" strike="noStrike" dirty="0">
                          <a:solidFill>
                            <a:srgbClr val="FF0000"/>
                          </a:solidFill>
                          <a:latin typeface="Times New Roman"/>
                        </a:rPr>
                        <a:t>обстоятельства, препятствующие формированию достоверного </a:t>
                      </a:r>
                      <a:r>
                        <a:rPr lang="ru-RU" sz="2000" b="0" i="0" u="none" strike="noStrike" dirty="0">
                          <a:solidFill>
                            <a:srgbClr val="000000"/>
                          </a:solidFill>
                          <a:latin typeface="Times New Roman"/>
                        </a:rPr>
                        <a:t>представления </a:t>
                      </a:r>
                      <a:r>
                        <a:rPr lang="ru-RU" sz="2000" b="0" i="0" u="none" strike="noStrike" dirty="0" smtClean="0">
                          <a:solidFill>
                            <a:srgbClr val="000000"/>
                          </a:solidFill>
                          <a:latin typeface="Times New Roman"/>
                        </a:rPr>
                        <a:t>бухгалтерской </a:t>
                      </a:r>
                      <a:r>
                        <a:rPr lang="ru-RU" sz="2000" b="0" i="0" u="none" strike="noStrike" dirty="0">
                          <a:solidFill>
                            <a:srgbClr val="000000"/>
                          </a:solidFill>
                          <a:latin typeface="Times New Roman"/>
                        </a:rPr>
                        <a:t>(финансовой) отчетности</a:t>
                      </a: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1" i="0" u="none" strike="noStrike" dirty="0" smtClean="0">
                        <a:solidFill>
                          <a:srgbClr val="FF0000"/>
                        </a:solidFill>
                        <a:latin typeface="Times New Roman"/>
                      </a:endParaRPr>
                    </a:p>
                    <a:p>
                      <a:pPr algn="ctr" fontAlgn="t"/>
                      <a:endParaRPr lang="ru-RU" sz="2000" b="1" i="0" u="none" strike="noStrike" dirty="0" smtClean="0">
                        <a:solidFill>
                          <a:srgbClr val="FF0000"/>
                        </a:solidFill>
                        <a:latin typeface="Times New Roman"/>
                      </a:endParaRPr>
                    </a:p>
                    <a:p>
                      <a:pPr algn="ctr" fontAlgn="t"/>
                      <a:r>
                        <a:rPr lang="ru-RU" sz="2000" b="1" i="0" u="none" strike="noStrike" dirty="0" smtClean="0">
                          <a:solidFill>
                            <a:srgbClr val="FF0000"/>
                          </a:solidFill>
                          <a:latin typeface="Times New Roman"/>
                        </a:rPr>
                        <a:t>возможен </a:t>
                      </a:r>
                      <a:r>
                        <a:rPr lang="ru-RU" sz="2000" b="1" i="0" u="none" strike="noStrike" dirty="0">
                          <a:solidFill>
                            <a:srgbClr val="FF0000"/>
                          </a:solidFill>
                          <a:latin typeface="Times New Roman"/>
                        </a:rPr>
                        <a:t>альтернативный способ </a:t>
                      </a:r>
                      <a:r>
                        <a:rPr lang="ru-RU" sz="2000" b="0" i="0" u="none" strike="noStrike" dirty="0">
                          <a:solidFill>
                            <a:srgbClr val="000000"/>
                          </a:solidFill>
                          <a:latin typeface="Times New Roman"/>
                        </a:rPr>
                        <a:t>ведения бухгалтерского учета, применение которого позволяет устранить указанные обстоятельства</a:t>
                      </a: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1" i="0" u="none" strike="noStrike" dirty="0" smtClean="0">
                        <a:solidFill>
                          <a:srgbClr val="FF0000"/>
                        </a:solidFill>
                        <a:latin typeface="Times New Roman"/>
                      </a:endParaRPr>
                    </a:p>
                    <a:p>
                      <a:pPr algn="ctr" fontAlgn="t"/>
                      <a:endParaRPr lang="ru-RU" sz="2000" b="1" i="0" u="none" strike="noStrike" dirty="0" smtClean="0">
                        <a:solidFill>
                          <a:srgbClr val="FF0000"/>
                        </a:solidFill>
                        <a:latin typeface="Times New Roman"/>
                      </a:endParaRPr>
                    </a:p>
                    <a:p>
                      <a:pPr algn="ctr" fontAlgn="t"/>
                      <a:r>
                        <a:rPr lang="ru-RU" sz="2000" b="1" i="0" u="none" strike="noStrike" dirty="0" smtClean="0">
                          <a:solidFill>
                            <a:srgbClr val="FF0000"/>
                          </a:solidFill>
                          <a:latin typeface="Times New Roman"/>
                        </a:rPr>
                        <a:t>альтернативный </a:t>
                      </a:r>
                      <a:r>
                        <a:rPr lang="ru-RU" sz="2000" b="1" i="0" u="none" strike="noStrike" dirty="0">
                          <a:solidFill>
                            <a:srgbClr val="FF0000"/>
                          </a:solidFill>
                          <a:latin typeface="Times New Roman"/>
                        </a:rPr>
                        <a:t>способ ведения бухгалтерского учета не приводит к возникновению других обстоятельств,</a:t>
                      </a:r>
                      <a:r>
                        <a:rPr lang="ru-RU" sz="2000" b="0" i="0" u="none" strike="noStrike" dirty="0">
                          <a:solidFill>
                            <a:srgbClr val="000000"/>
                          </a:solidFill>
                          <a:latin typeface="Times New Roman"/>
                        </a:rPr>
                        <a:t> при которых бухгалтерская (финансовая) отчетность организации будет давать </a:t>
                      </a:r>
                      <a:r>
                        <a:rPr lang="ru-RU" sz="2000" b="1" i="0" u="none" strike="noStrike" dirty="0">
                          <a:solidFill>
                            <a:srgbClr val="FF0000"/>
                          </a:solidFill>
                          <a:latin typeface="Times New Roman"/>
                        </a:rPr>
                        <a:t>недостоверное представление </a:t>
                      </a:r>
                      <a:r>
                        <a:rPr lang="ru-RU" sz="2000" b="0" i="0" u="none" strike="noStrike" dirty="0">
                          <a:solidFill>
                            <a:srgbClr val="000000"/>
                          </a:solidFill>
                          <a:latin typeface="Times New Roman"/>
                        </a:rPr>
                        <a:t>о ее финансовом положении, финансовых результатах деятельности и движении денежных средств</a:t>
                      </a:r>
                    </a:p>
                  </a:txBody>
                  <a:tcPr marL="9525" marR="9525" marT="9525" marB="0">
                    <a:lnL>
                      <a:noFill/>
                    </a:lnL>
                    <a:lnR>
                      <a:noFill/>
                    </a:lnR>
                    <a:lnT>
                      <a:noFill/>
                    </a:lnT>
                    <a:lnB>
                      <a:noFill/>
                    </a:lnB>
                  </a:tcPr>
                </a:tc>
                <a:tc>
                  <a:txBody>
                    <a:bodyPr/>
                    <a:lstStyle/>
                    <a:p>
                      <a:pPr algn="ctr" fontAlgn="t"/>
                      <a:endParaRPr lang="ru-RU" sz="2000" b="0" i="0" u="none" strike="noStrike">
                        <a:solidFill>
                          <a:srgbClr val="000000"/>
                        </a:solidFill>
                        <a:latin typeface="Times New Roman"/>
                      </a:endParaRPr>
                    </a:p>
                  </a:txBody>
                  <a:tcPr marL="9525" marR="9525" marT="9525" marB="0">
                    <a:lnL>
                      <a:noFill/>
                    </a:lnL>
                    <a:lnR>
                      <a:noFill/>
                    </a:lnR>
                    <a:lnT>
                      <a:noFill/>
                    </a:lnT>
                    <a:lnB>
                      <a:noFill/>
                    </a:lnB>
                  </a:tcPr>
                </a:tc>
                <a:tc>
                  <a:txBody>
                    <a:bodyPr/>
                    <a:lstStyle/>
                    <a:p>
                      <a:pPr algn="ctr" fontAlgn="t"/>
                      <a:endParaRPr lang="ru-RU" sz="2000" b="1" i="0" u="none" strike="noStrike" dirty="0" smtClean="0">
                        <a:solidFill>
                          <a:srgbClr val="FF0000"/>
                        </a:solidFill>
                        <a:latin typeface="Times New Roman"/>
                      </a:endParaRPr>
                    </a:p>
                    <a:p>
                      <a:pPr algn="ctr" fontAlgn="t"/>
                      <a:endParaRPr lang="ru-RU" sz="2000" b="1" i="0" u="none" strike="noStrike" dirty="0" smtClean="0">
                        <a:solidFill>
                          <a:srgbClr val="FF0000"/>
                        </a:solidFill>
                        <a:latin typeface="Times New Roman"/>
                      </a:endParaRPr>
                    </a:p>
                    <a:p>
                      <a:pPr algn="ctr" fontAlgn="t"/>
                      <a:r>
                        <a:rPr lang="ru-RU" sz="2000" b="1" i="0" u="none" strike="noStrike" dirty="0" smtClean="0">
                          <a:solidFill>
                            <a:srgbClr val="FF0000"/>
                          </a:solidFill>
                          <a:latin typeface="Times New Roman"/>
                        </a:rPr>
                        <a:t>информация </a:t>
                      </a:r>
                      <a:r>
                        <a:rPr lang="ru-RU" sz="2000" b="1" i="0" u="none" strike="noStrike" dirty="0">
                          <a:solidFill>
                            <a:srgbClr val="FF0000"/>
                          </a:solidFill>
                          <a:latin typeface="Times New Roman"/>
                        </a:rPr>
                        <a:t>об отступлении от правил </a:t>
                      </a:r>
                      <a:r>
                        <a:rPr lang="ru-RU" sz="2000" b="0" i="0" u="none" strike="noStrike" dirty="0">
                          <a:solidFill>
                            <a:srgbClr val="000000"/>
                          </a:solidFill>
                          <a:latin typeface="Times New Roman"/>
                        </a:rPr>
                        <a:t>и применении альтернативного способа ведения бухгалтерского учета </a:t>
                      </a:r>
                      <a:r>
                        <a:rPr lang="ru-RU" sz="2000" b="1" i="0" u="none" strike="noStrike" dirty="0">
                          <a:solidFill>
                            <a:srgbClr val="FF0000"/>
                          </a:solidFill>
                          <a:latin typeface="Times New Roman"/>
                        </a:rPr>
                        <a:t>раскрывается </a:t>
                      </a:r>
                      <a:r>
                        <a:rPr lang="ru-RU" sz="2000" b="0" i="0" u="none" strike="noStrike" dirty="0">
                          <a:solidFill>
                            <a:srgbClr val="000000"/>
                          </a:solidFill>
                          <a:latin typeface="Times New Roman"/>
                        </a:rPr>
                        <a:t>организацией </a:t>
                      </a:r>
                    </a:p>
                  </a:txBody>
                  <a:tcPr marL="9525" marR="9525" marT="9525" marB="0">
                    <a:lnL>
                      <a:noFill/>
                    </a:lnL>
                    <a:lnR>
                      <a:noFill/>
                    </a:lnR>
                    <a:lnT>
                      <a:noFill/>
                    </a:lnT>
                    <a:lnB>
                      <a:noFill/>
                    </a:lnB>
                  </a:tcPr>
                </a:tc>
              </a:tr>
            </a:tbl>
          </a:graphicData>
        </a:graphic>
      </p:graphicFrame>
      <p:sp>
        <p:nvSpPr>
          <p:cNvPr id="4" name="Стрелка вниз 3"/>
          <p:cNvSpPr/>
          <p:nvPr/>
        </p:nvSpPr>
        <p:spPr>
          <a:xfrm>
            <a:off x="982237" y="276712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3598977" y="277775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p:cNvSpPr/>
          <p:nvPr/>
        </p:nvSpPr>
        <p:spPr>
          <a:xfrm>
            <a:off x="7031347" y="276218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10754496" y="277775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583172" y="2485623"/>
            <a:ext cx="8470413" cy="4154984"/>
          </a:xfrm>
          <a:prstGeom prst="rect">
            <a:avLst/>
          </a:prstGeom>
          <a:solidFill>
            <a:schemeClr val="accent4">
              <a:lumMod val="20000"/>
              <a:lumOff val="8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R="0" lvl="0" algn="just" defTabSz="914400" rtl="0" eaLnBrk="0" fontAlgn="base" latinLnBrk="0" hangingPunct="0">
              <a:buClrTx/>
              <a:buSzTx/>
              <a:buFontTx/>
              <a:buNone/>
              <a:tabLst/>
            </a:pPr>
            <a:r>
              <a:rPr kumimoji="0" lang="ru-RU" altLang="ru-RU"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“Я не знаю ни одного международного стандарта, где было бы записано, что можно не применять МСФО, используя принцип баланса между выгодами и затратами. И так называемое ограничение МСФО не может трактоваться как право организации не применять отдельные стандарты.</a:t>
            </a:r>
          </a:p>
          <a:p>
            <a:pPr marR="0" lvl="0" algn="just" defTabSz="914400" rtl="0" eaLnBrk="0" fontAlgn="base" latinLnBrk="0" hangingPunct="0">
              <a:buClrTx/>
              <a:buSzTx/>
              <a:buFontTx/>
              <a:buNone/>
              <a:tabLst/>
            </a:pPr>
            <a:r>
              <a:rPr kumimoji="0" lang="ru-RU" altLang="ru-RU"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Этого нет и в ПБУ. Принцип рациональности из ПБУ 1/2008 не означает, что можно не применять какие-либо нормы и тем более конкретный стандарт. </a:t>
            </a:r>
          </a:p>
          <a:p>
            <a:pPr marR="0" lvl="0" algn="just" defTabSz="914400" rtl="0" eaLnBrk="0" fontAlgn="base" latinLnBrk="0" hangingPunct="0">
              <a:buClrTx/>
              <a:buSzTx/>
              <a:buFontTx/>
              <a:buNone/>
              <a:tabLst/>
            </a:pPr>
            <a:r>
              <a:rPr kumimoji="0" lang="ru-RU" altLang="ru-RU"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Здесь речь идет совершенно о другом: </a:t>
            </a:r>
            <a:r>
              <a:rPr kumimoji="0" lang="ru-RU" altLang="ru-RU"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о применении нормы в конкретных ситуациях. </a:t>
            </a:r>
          </a:p>
          <a:p>
            <a:pPr algn="just" fontAlgn="base"/>
            <a:r>
              <a:rPr kumimoji="0" lang="ru-RU" altLang="ru-RU"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А </a:t>
            </a:r>
            <a:r>
              <a:rPr kumimoji="0" lang="ru-RU" altLang="ru-RU" b="1" i="1"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в остальных случаях </a:t>
            </a:r>
            <a:r>
              <a:rPr kumimoji="0" lang="ru-RU" altLang="ru-RU"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раскрытие в пояснениях к отчетности факта неприменения ПБУ не освобождает компанию от обязанности применять требования этого стандарта. Потому что если бы мы исходили из такого принципа, то вся отчетность могла бы состоять из заявления о том, что мы не применяем стандарты. Мы раскрыли бы факт их неприменения и, соответственно, отказались бы от составления отчетности. Так можно дойти до абсурда”</a:t>
            </a:r>
          </a:p>
          <a:p>
            <a:pPr algn="just" fontAlgn="base"/>
            <a:r>
              <a:rPr lang="ru-RU" altLang="ru-RU" i="1" dirty="0" smtClean="0">
                <a:latin typeface="Times New Roman" panose="02020603050405020304" pitchFamily="18" charset="0"/>
                <a:cs typeface="Times New Roman" panose="02020603050405020304" pitchFamily="18" charset="0"/>
              </a:rPr>
              <a:t>(опубликовано в журнале «ГЛАВНАЯ КНИГА», </a:t>
            </a:r>
            <a:r>
              <a:rPr lang="ru-RU" altLang="ru-RU" i="1" dirty="0" smtClean="0">
                <a:latin typeface="Times New Roman" panose="02020603050405020304" pitchFamily="18" charset="0"/>
                <a:cs typeface="Times New Roman" panose="02020603050405020304" pitchFamily="18" charset="0"/>
                <a:hlinkClick r:id="rId2"/>
              </a:rPr>
              <a:t>№ 17 за 2011 г</a:t>
            </a:r>
            <a:r>
              <a:rPr lang="ru-RU" altLang="ru-RU" i="1" dirty="0" smtClean="0">
                <a:latin typeface="Times New Roman" panose="02020603050405020304" pitchFamily="18" charset="0"/>
                <a:cs typeface="Times New Roman" panose="02020603050405020304" pitchFamily="18" charset="0"/>
              </a:rPr>
              <a:t>.)</a:t>
            </a:r>
            <a:endParaRPr lang="ru-RU" altLang="ru-RU" sz="1400" i="1" dirty="0" smtClean="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0875" y="3419732"/>
            <a:ext cx="3017651" cy="21410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Прямоугольник 3"/>
          <p:cNvSpPr/>
          <p:nvPr/>
        </p:nvSpPr>
        <p:spPr>
          <a:xfrm>
            <a:off x="478355" y="5706270"/>
            <a:ext cx="3048000" cy="646331"/>
          </a:xfrm>
          <a:prstGeom prst="rect">
            <a:avLst/>
          </a:prstGeom>
        </p:spPr>
        <p:txBody>
          <a:bodyPr>
            <a:spAutoFit/>
          </a:bodyPr>
          <a:lstStyle/>
          <a:p>
            <a:pPr algn="ctr"/>
            <a:r>
              <a:rPr lang="ru-RU" altLang="ru-RU" b="1" dirty="0" smtClean="0">
                <a:solidFill>
                  <a:srgbClr val="FF0000"/>
                </a:solidFill>
                <a:latin typeface="Times New Roman" panose="02020603050405020304" pitchFamily="18" charset="0"/>
                <a:cs typeface="Times New Roman" panose="02020603050405020304" pitchFamily="18" charset="0"/>
              </a:rPr>
              <a:t>СУХАРЕВ Игорь Робертович</a:t>
            </a:r>
            <a:endParaRPr lang="ru-RU" dirty="0"/>
          </a:p>
        </p:txBody>
      </p:sp>
      <p:sp>
        <p:nvSpPr>
          <p:cNvPr id="5" name="Прямоугольник 4"/>
          <p:cNvSpPr/>
          <p:nvPr/>
        </p:nvSpPr>
        <p:spPr>
          <a:xfrm>
            <a:off x="290511" y="1297303"/>
            <a:ext cx="11309609" cy="1200329"/>
          </a:xfrm>
          <a:prstGeom prst="rect">
            <a:avLst/>
          </a:prstGeom>
        </p:spPr>
        <p:txBody>
          <a:bodyPr wrap="square">
            <a:spAutoFit/>
          </a:bodyPr>
          <a:lstStyle/>
          <a:p>
            <a:pPr algn="ctr"/>
            <a:r>
              <a:rPr lang="ru-RU" altLang="ru-RU" sz="2400" b="1" dirty="0" smtClean="0">
                <a:solidFill>
                  <a:srgbClr val="FF0000"/>
                </a:solidFill>
                <a:latin typeface="Times New Roman" panose="02020603050405020304" pitchFamily="18" charset="0"/>
                <a:cs typeface="Times New Roman" panose="02020603050405020304" pitchFamily="18" charset="0"/>
              </a:rPr>
              <a:t>А можно не применять сложные нормы из ФСБУ на том основании , что они «СЛИШКОМ СЛОЖНЫЕ и их применение предполагает </a:t>
            </a:r>
            <a:r>
              <a:rPr lang="ru-RU" altLang="ru-RU" sz="2400" b="1" dirty="0" err="1" smtClean="0">
                <a:solidFill>
                  <a:srgbClr val="FF0000"/>
                </a:solidFill>
                <a:latin typeface="Times New Roman" panose="02020603050405020304" pitchFamily="18" charset="0"/>
                <a:cs typeface="Times New Roman" panose="02020603050405020304" pitchFamily="18" charset="0"/>
              </a:rPr>
              <a:t>бОльший</a:t>
            </a:r>
            <a:r>
              <a:rPr lang="ru-RU" altLang="ru-RU" sz="2400" b="1" dirty="0" smtClean="0">
                <a:solidFill>
                  <a:srgbClr val="FF0000"/>
                </a:solidFill>
                <a:latin typeface="Times New Roman" panose="02020603050405020304" pitchFamily="18" charset="0"/>
                <a:cs typeface="Times New Roman" panose="02020603050405020304" pitchFamily="18" charset="0"/>
              </a:rPr>
              <a:t> штат бухгалтерии»…</a:t>
            </a:r>
            <a:endParaRPr lang="ru-RU" sz="2400" dirty="0"/>
          </a:p>
        </p:txBody>
      </p:sp>
    </p:spTree>
    <p:extLst>
      <p:ext uri="{BB962C8B-B14F-4D97-AF65-F5344CB8AC3E}">
        <p14:creationId xmlns:p14="http://schemas.microsoft.com/office/powerpoint/2010/main" xmlns="" val="17125962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96391" y="1378943"/>
            <a:ext cx="10986654" cy="4832092"/>
          </a:xfrm>
          <a:prstGeom prst="rect">
            <a:avLst/>
          </a:prstGeom>
          <a:solidFill>
            <a:schemeClr val="accent4">
              <a:lumMod val="20000"/>
              <a:lumOff val="80000"/>
            </a:schemeClr>
          </a:solidFill>
        </p:spPr>
        <p:txBody>
          <a:bodyPr wrap="square">
            <a:spAutoFit/>
          </a:bodyPr>
          <a:lstStyle/>
          <a:p>
            <a:pPr algn="ctr"/>
            <a:r>
              <a:rPr lang="ru-RU" sz="2800" b="1" dirty="0">
                <a:solidFill>
                  <a:srgbClr val="FF0000"/>
                </a:solidFill>
                <a:latin typeface="PT Serif"/>
              </a:rPr>
              <a:t>Приказ Минфина РФ от 6 июля 1999 г. N 43н</a:t>
            </a:r>
            <a:r>
              <a:rPr lang="ru-RU" sz="2800" dirty="0">
                <a:solidFill>
                  <a:srgbClr val="FF0000"/>
                </a:solidFill>
              </a:rPr>
              <a:t/>
            </a:r>
            <a:br>
              <a:rPr lang="ru-RU" sz="2800" dirty="0">
                <a:solidFill>
                  <a:srgbClr val="FF0000"/>
                </a:solidFill>
              </a:rPr>
            </a:br>
            <a:r>
              <a:rPr lang="ru-RU" sz="2800" b="1" dirty="0">
                <a:solidFill>
                  <a:srgbClr val="FF0000"/>
                </a:solidFill>
                <a:latin typeface="PT Serif"/>
              </a:rPr>
              <a:t>"Об утверждении Положения по бухгалтерскому учету</a:t>
            </a:r>
            <a:r>
              <a:rPr lang="ru-RU" sz="2800" dirty="0">
                <a:solidFill>
                  <a:srgbClr val="FF0000"/>
                </a:solidFill>
              </a:rPr>
              <a:t/>
            </a:r>
            <a:br>
              <a:rPr lang="ru-RU" sz="2800" dirty="0">
                <a:solidFill>
                  <a:srgbClr val="FF0000"/>
                </a:solidFill>
              </a:rPr>
            </a:br>
            <a:r>
              <a:rPr lang="ru-RU" sz="2800" b="1" dirty="0">
                <a:solidFill>
                  <a:srgbClr val="FF0000"/>
                </a:solidFill>
                <a:latin typeface="PT Serif"/>
              </a:rPr>
              <a:t>"Бухгалтерская отчетность организации" ПБУ </a:t>
            </a:r>
            <a:r>
              <a:rPr lang="ru-RU" sz="2800" b="1" dirty="0" smtClean="0">
                <a:solidFill>
                  <a:srgbClr val="FF0000"/>
                </a:solidFill>
                <a:latin typeface="PT Serif"/>
              </a:rPr>
              <a:t>4/99«</a:t>
            </a:r>
          </a:p>
          <a:p>
            <a:r>
              <a:rPr lang="ru-RU" sz="2800" b="1" dirty="0" smtClean="0">
                <a:solidFill>
                  <a:srgbClr val="22272F"/>
                </a:solidFill>
                <a:latin typeface="PT Serif"/>
              </a:rPr>
              <a:t>П.6…..</a:t>
            </a:r>
          </a:p>
          <a:p>
            <a:pPr algn="just"/>
            <a:r>
              <a:rPr lang="ru-RU" sz="2800" dirty="0"/>
              <a:t>Если при составлении бухгалтерской отчетности применение правил настоящего Положения не позволяет сформировать достоверное и полное представление о финансовом положении организации, финансовых результатах ее деятельности и изменениях в ее финансовом положении, то организация </a:t>
            </a:r>
            <a:r>
              <a:rPr lang="ru-RU" sz="2800" b="1" dirty="0"/>
              <a:t>в исключительных случаях (</a:t>
            </a:r>
            <a:r>
              <a:rPr lang="ru-RU" sz="2800" b="1" i="1" u="sng" dirty="0"/>
              <a:t>например, национализация имущества</a:t>
            </a:r>
            <a:r>
              <a:rPr lang="ru-RU" sz="2800" b="1" dirty="0"/>
              <a:t>) может допустить </a:t>
            </a:r>
            <a:r>
              <a:rPr lang="ru-RU" sz="2800" b="1" dirty="0" smtClean="0"/>
              <a:t>ОТСТУПЛЕНИЕ ОТ ЭТИХ ПРАВИЛ.</a:t>
            </a:r>
            <a:endParaRPr lang="ru-RU" sz="2800" b="1" dirty="0"/>
          </a:p>
        </p:txBody>
      </p:sp>
    </p:spTree>
    <p:extLst>
      <p:ext uri="{BB962C8B-B14F-4D97-AF65-F5344CB8AC3E}">
        <p14:creationId xmlns:p14="http://schemas.microsoft.com/office/powerpoint/2010/main" xmlns="" val="14733334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nvPr>
        </p:nvGraphicFramePr>
        <p:xfrm>
          <a:off x="232790" y="1316817"/>
          <a:ext cx="11801331" cy="5165717"/>
        </p:xfrm>
        <a:graphic>
          <a:graphicData uri="http://schemas.openxmlformats.org/drawingml/2006/table">
            <a:tbl>
              <a:tblPr>
                <a:tableStyleId>{5C22544A-7EE6-4342-B048-85BDC9FD1C3A}</a:tableStyleId>
              </a:tblPr>
              <a:tblGrid>
                <a:gridCol w="37520"/>
                <a:gridCol w="8187842"/>
                <a:gridCol w="972065"/>
                <a:gridCol w="2603904"/>
              </a:tblGrid>
              <a:tr h="471379">
                <a:tc gridSpan="4">
                  <a:txBody>
                    <a:bodyPr/>
                    <a:lstStyle/>
                    <a:p>
                      <a:pPr algn="ctr" fontAlgn="ctr"/>
                      <a:r>
                        <a:rPr lang="ru-RU" sz="2000" b="1" u="none" strike="noStrike" dirty="0">
                          <a:solidFill>
                            <a:srgbClr val="069FEC"/>
                          </a:solidFill>
                          <a:effectLst/>
                        </a:rPr>
                        <a:t>Какие документы положены </a:t>
                      </a:r>
                      <a:r>
                        <a:rPr lang="ru-RU" sz="2000" b="1" u="none" strike="noStrike" dirty="0" smtClean="0">
                          <a:solidFill>
                            <a:srgbClr val="069FEC"/>
                          </a:solidFill>
                          <a:effectLst/>
                        </a:rPr>
                        <a:t> Вами в </a:t>
                      </a:r>
                      <a:r>
                        <a:rPr lang="ru-RU" sz="2000" b="1" u="none" strike="noStrike" dirty="0">
                          <a:solidFill>
                            <a:srgbClr val="069FEC"/>
                          </a:solidFill>
                          <a:effectLst/>
                        </a:rPr>
                        <a:t>основу УЧЕТНОЙ </a:t>
                      </a:r>
                      <a:r>
                        <a:rPr lang="ru-RU" sz="2000" b="1" u="none" strike="noStrike" dirty="0" smtClean="0">
                          <a:solidFill>
                            <a:srgbClr val="069FEC"/>
                          </a:solidFill>
                          <a:effectLst/>
                        </a:rPr>
                        <a:t>ПОЛИТИКИ?</a:t>
                      </a:r>
                      <a:endParaRPr lang="ru-RU" sz="2000" b="1" i="0" u="none" strike="noStrike" dirty="0">
                        <a:solidFill>
                          <a:srgbClr val="069FEC"/>
                        </a:solidFill>
                        <a:effectLst/>
                        <a:latin typeface="Times New Roman" panose="02020603050405020304" pitchFamily="18" charset="0"/>
                      </a:endParaRPr>
                    </a:p>
                  </a:txBody>
                  <a:tcPr marL="6060" marR="6060" marT="6060" marB="0" anchor="ctr"/>
                </a:tc>
                <a:tc hMerge="1">
                  <a:txBody>
                    <a:bodyPr/>
                    <a:lstStyle/>
                    <a:p>
                      <a:endParaRPr lang="ru-RU"/>
                    </a:p>
                  </a:txBody>
                  <a:tcPr/>
                </a:tc>
                <a:tc hMerge="1">
                  <a:txBody>
                    <a:bodyPr/>
                    <a:lstStyle/>
                    <a:p>
                      <a:endParaRPr lang="ru-RU"/>
                    </a:p>
                  </a:txBody>
                  <a:tcPr/>
                </a:tc>
                <a:tc hMerge="1">
                  <a:txBody>
                    <a:bodyPr/>
                    <a:lstStyle/>
                    <a:p>
                      <a:endParaRPr lang="ru-RU"/>
                    </a:p>
                  </a:txBody>
                  <a:tcPr/>
                </a:tc>
              </a:tr>
              <a:tr h="1072606">
                <a:tc gridSpan="2">
                  <a:txBody>
                    <a:bodyPr/>
                    <a:lstStyle/>
                    <a:p>
                      <a:pPr algn="l" fontAlgn="b"/>
                      <a:r>
                        <a:rPr lang="ru-RU" sz="2000" b="1" u="none" strike="noStrike" dirty="0">
                          <a:effectLst/>
                          <a:latin typeface="Times New Roman" panose="02020603050405020304" pitchFamily="18" charset="0"/>
                          <a:cs typeface="Times New Roman" panose="02020603050405020304" pitchFamily="18" charset="0"/>
                        </a:rPr>
                        <a:t>Любые действующие, в т</a:t>
                      </a:r>
                      <a:r>
                        <a:rPr lang="ru-RU" sz="2000" b="1" u="none" strike="noStrike" dirty="0" smtClean="0">
                          <a:effectLst/>
                          <a:latin typeface="Times New Roman" panose="02020603050405020304" pitchFamily="18" charset="0"/>
                          <a:cs typeface="Times New Roman" panose="02020603050405020304" pitchFamily="18" charset="0"/>
                        </a:rPr>
                        <a:t>. ч</a:t>
                      </a:r>
                      <a:r>
                        <a:rPr lang="ru-RU" sz="2000" b="1" u="none" strike="noStrike" dirty="0">
                          <a:effectLst/>
                          <a:latin typeface="Times New Roman" panose="02020603050405020304" pitchFamily="18" charset="0"/>
                          <a:cs typeface="Times New Roman" panose="02020603050405020304" pitchFamily="18" charset="0"/>
                        </a:rPr>
                        <a:t>. </a:t>
                      </a:r>
                      <a:r>
                        <a:rPr lang="ru-RU" sz="2000" b="1" u="none" strike="noStrike" dirty="0" smtClean="0">
                          <a:effectLst/>
                          <a:latin typeface="Times New Roman" panose="02020603050405020304" pitchFamily="18" charset="0"/>
                          <a:cs typeface="Times New Roman" panose="02020603050405020304" pitchFamily="18" charset="0"/>
                        </a:rPr>
                        <a:t> Методические </a:t>
                      </a:r>
                      <a:r>
                        <a:rPr lang="ru-RU" sz="2000" b="1" u="none" strike="noStrike" dirty="0">
                          <a:effectLst/>
                          <a:latin typeface="Times New Roman" panose="02020603050405020304" pitchFamily="18" charset="0"/>
                          <a:cs typeface="Times New Roman" panose="02020603050405020304" pitchFamily="18" charset="0"/>
                        </a:rPr>
                        <a:t>указания, приказы МФ РФ, не являющиеся ФСБУ , и изданные до </a:t>
                      </a:r>
                      <a:r>
                        <a:rPr lang="ru-RU" sz="2000" b="1" u="none" strike="noStrike" dirty="0" smtClean="0">
                          <a:effectLst/>
                          <a:latin typeface="Times New Roman" panose="02020603050405020304" pitchFamily="18" charset="0"/>
                          <a:cs typeface="Times New Roman" panose="02020603050405020304" pitchFamily="18" charset="0"/>
                        </a:rPr>
                        <a:t>01.10.1998, </a:t>
                      </a:r>
                      <a:r>
                        <a:rPr lang="ru-RU" sz="2000" b="1" u="sng" strike="noStrike" dirty="0" smtClean="0">
                          <a:solidFill>
                            <a:srgbClr val="FF0000"/>
                          </a:solidFill>
                          <a:effectLst/>
                          <a:latin typeface="Times New Roman" panose="02020603050405020304" pitchFamily="18" charset="0"/>
                          <a:cs typeface="Times New Roman" panose="02020603050405020304" pitchFamily="18" charset="0"/>
                        </a:rPr>
                        <a:t>в  т.ч. вступающие в конфликт с ФСБУ</a:t>
                      </a:r>
                      <a:endParaRPr lang="ru-RU" sz="2000" b="1" i="0" u="sng" strike="noStrike" dirty="0">
                        <a:solidFill>
                          <a:srgbClr val="FF0000"/>
                        </a:solidFill>
                        <a:effectLst/>
                        <a:latin typeface="Times New Roman" panose="02020603050405020304" pitchFamily="18" charset="0"/>
                        <a:cs typeface="Times New Roman" panose="02020603050405020304" pitchFamily="18" charset="0"/>
                      </a:endParaRPr>
                    </a:p>
                  </a:txBody>
                  <a:tcPr marL="6060" marR="6060" marT="6060" marB="0" anchor="b"/>
                </a:tc>
                <a:tc hMerge="1">
                  <a:txBody>
                    <a:bodyPr/>
                    <a:lstStyle/>
                    <a:p>
                      <a:endParaRPr lang="ru-RU"/>
                    </a:p>
                  </a:txBody>
                  <a:tcPr/>
                </a:tc>
                <a:tc>
                  <a:txBody>
                    <a:bodyPr/>
                    <a:lstStyle/>
                    <a:p>
                      <a:pPr algn="l" fontAlgn="b"/>
                      <a:endParaRPr lang="ru-RU" sz="2000" b="0" i="0" u="none" strike="noStrike" dirty="0">
                        <a:solidFill>
                          <a:srgbClr val="000000"/>
                        </a:solidFill>
                        <a:effectLst/>
                        <a:latin typeface="Calibri" panose="020F0502020204030204" pitchFamily="34" charset="0"/>
                      </a:endParaRPr>
                    </a:p>
                  </a:txBody>
                  <a:tcPr marL="6060" marR="6060" marT="6060" marB="0" anchor="b"/>
                </a:tc>
                <a:tc rowSpan="7">
                  <a:txBody>
                    <a:bodyPr/>
                    <a:lstStyle/>
                    <a:p>
                      <a:pPr algn="l" fontAlgn="ctr"/>
                      <a:r>
                        <a:rPr lang="ru-RU" sz="2000" i="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путь </a:t>
                      </a:r>
                      <a:r>
                        <a:rPr lang="ru-RU" sz="2000" i="1" u="none" strike="noStrike" kern="1200" dirty="0">
                          <a:solidFill>
                            <a:schemeClr val="dk1"/>
                          </a:solidFill>
                          <a:effectLst/>
                          <a:latin typeface="Times New Roman" panose="02020603050405020304" pitchFamily="18" charset="0"/>
                          <a:ea typeface="+mn-ea"/>
                          <a:cs typeface="Times New Roman" panose="02020603050405020304" pitchFamily="18" charset="0"/>
                        </a:rPr>
                        <a:t>к </a:t>
                      </a:r>
                      <a:r>
                        <a:rPr lang="ru-RU" sz="2000" i="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недостоверности </a:t>
                      </a:r>
                      <a:r>
                        <a:rPr lang="ru-RU" sz="2000" i="1" u="none" strike="noStrike" kern="1200" dirty="0">
                          <a:solidFill>
                            <a:schemeClr val="dk1"/>
                          </a:solidFill>
                          <a:effectLst/>
                          <a:latin typeface="Times New Roman" panose="02020603050405020304" pitchFamily="18" charset="0"/>
                          <a:ea typeface="+mn-ea"/>
                          <a:cs typeface="Times New Roman" panose="02020603050405020304" pitchFamily="18" charset="0"/>
                        </a:rPr>
                        <a:t>отчетности, </a:t>
                      </a:r>
                      <a:r>
                        <a:rPr lang="ru-RU" sz="2000" i="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        см</a:t>
                      </a:r>
                      <a:r>
                        <a:rPr lang="ru-RU" sz="2000" i="1" u="none" strike="noStrike" kern="1200" dirty="0">
                          <a:solidFill>
                            <a:schemeClr val="dk1"/>
                          </a:solidFill>
                          <a:effectLst/>
                          <a:latin typeface="Times New Roman" panose="02020603050405020304" pitchFamily="18" charset="0"/>
                          <a:ea typeface="+mn-ea"/>
                          <a:cs typeface="Times New Roman" panose="02020603050405020304" pitchFamily="18" charset="0"/>
                        </a:rPr>
                        <a:t>. ст. 21-24, 30 ФЗ №402-ФЗ, п.7.1 ФСБУ 1/2008</a:t>
                      </a:r>
                    </a:p>
                  </a:txBody>
                  <a:tcPr marL="6060" marR="6060" marT="6060" marB="0" anchor="ctr"/>
                </a:tc>
              </a:tr>
              <a:tr h="141104">
                <a:tc>
                  <a:txBody>
                    <a:bodyPr/>
                    <a:lstStyle/>
                    <a:p>
                      <a:pPr marL="0" algn="l" defTabSz="914400" rtl="0" eaLnBrk="1" fontAlgn="b" latinLnBrk="0" hangingPunct="1"/>
                      <a:endParaRPr lang="ru-RU" sz="2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6060" marR="6060" marT="6060" marB="0" anchor="b"/>
                </a:tc>
                <a:tc>
                  <a:txBody>
                    <a:bodyPr/>
                    <a:lstStyle/>
                    <a:p>
                      <a:pPr marL="0" algn="l" defTabSz="914400" rtl="0" eaLnBrk="1" fontAlgn="b" latinLnBrk="0" hangingPunct="1"/>
                      <a:endPar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6060" marR="6060" marT="6060" marB="0" anchor="b"/>
                </a:tc>
                <a:tc>
                  <a:txBody>
                    <a:bodyPr/>
                    <a:lstStyle/>
                    <a:p>
                      <a:endParaRPr lang="ru-RU" sz="2000" dirty="0"/>
                    </a:p>
                  </a:txBody>
                  <a:tcPr marL="6060" marR="6060" marT="6060" marB="0" anchor="b"/>
                </a:tc>
                <a:tc vMerge="1">
                  <a:txBody>
                    <a:bodyPr/>
                    <a:lstStyle/>
                    <a:p>
                      <a:endParaRPr lang="ru-RU"/>
                    </a:p>
                  </a:txBody>
                  <a:tcPr/>
                </a:tc>
              </a:tr>
              <a:tr h="575803">
                <a:tc gridSpan="2">
                  <a:txBody>
                    <a:bodyPr/>
                    <a:lstStyle/>
                    <a:p>
                      <a:pPr marL="0" algn="just" defTabSz="914400" rtl="0" eaLnBrk="1" fontAlgn="b" latinLnBrk="0" hangingPunct="1"/>
                      <a:r>
                        <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Любые действующие приказы, и пр., изданные не Минфином РФ (ведомствами и иными </a:t>
                      </a:r>
                      <a:r>
                        <a:rPr lang="ru-RU" sz="2000" b="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министерствами)</a:t>
                      </a:r>
                      <a:endPar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6060" marR="6060" marT="6060" marB="0" anchor="b"/>
                </a:tc>
                <a:tc hMerge="1">
                  <a:txBody>
                    <a:bodyPr/>
                    <a:lstStyle/>
                    <a:p>
                      <a:endParaRPr lang="ru-RU"/>
                    </a:p>
                  </a:txBody>
                  <a:tcPr/>
                </a:tc>
                <a:tc>
                  <a:txBody>
                    <a:bodyPr/>
                    <a:lstStyle/>
                    <a:p>
                      <a:pPr algn="l" fontAlgn="b"/>
                      <a:endParaRPr lang="ru-RU" sz="2000" b="0" i="0" u="none" strike="noStrike" dirty="0">
                        <a:solidFill>
                          <a:srgbClr val="000000"/>
                        </a:solidFill>
                        <a:effectLst/>
                        <a:latin typeface="Calibri" panose="020F0502020204030204" pitchFamily="34" charset="0"/>
                      </a:endParaRPr>
                    </a:p>
                  </a:txBody>
                  <a:tcPr marL="6060" marR="6060" marT="6060" marB="0" anchor="b"/>
                </a:tc>
                <a:tc vMerge="1">
                  <a:txBody>
                    <a:bodyPr/>
                    <a:lstStyle/>
                    <a:p>
                      <a:endParaRPr lang="ru-RU"/>
                    </a:p>
                  </a:txBody>
                  <a:tcPr/>
                </a:tc>
              </a:tr>
              <a:tr h="217653">
                <a:tc>
                  <a:txBody>
                    <a:bodyPr/>
                    <a:lstStyle/>
                    <a:p>
                      <a:pPr marL="0" algn="l" defTabSz="914400" rtl="0" eaLnBrk="1" fontAlgn="b" latinLnBrk="0" hangingPunct="1"/>
                      <a:endParaRPr lang="ru-RU" sz="2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6060" marR="6060" marT="6060" marB="0" anchor="b"/>
                </a:tc>
                <a:tc>
                  <a:txBody>
                    <a:bodyPr/>
                    <a:lstStyle/>
                    <a:p>
                      <a:pPr marL="0" algn="l" defTabSz="914400" rtl="0" eaLnBrk="1" fontAlgn="b" latinLnBrk="0" hangingPunct="1"/>
                      <a:endPar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6060" marR="6060" marT="6060" marB="0" anchor="b"/>
                </a:tc>
                <a:tc>
                  <a:txBody>
                    <a:bodyPr/>
                    <a:lstStyle/>
                    <a:p>
                      <a:pPr algn="l" fontAlgn="b"/>
                      <a:endParaRPr lang="ru-RU" sz="2000" b="0" i="0" u="none" strike="noStrike" dirty="0">
                        <a:solidFill>
                          <a:srgbClr val="000000"/>
                        </a:solidFill>
                        <a:effectLst/>
                        <a:latin typeface="Calibri" panose="020F0502020204030204" pitchFamily="34" charset="0"/>
                      </a:endParaRPr>
                    </a:p>
                  </a:txBody>
                  <a:tcPr marL="6060" marR="6060" marT="6060" marB="0" anchor="b"/>
                </a:tc>
                <a:tc vMerge="1">
                  <a:txBody>
                    <a:bodyPr/>
                    <a:lstStyle/>
                    <a:p>
                      <a:endParaRPr lang="ru-RU"/>
                    </a:p>
                  </a:txBody>
                  <a:tcPr/>
                </a:tc>
              </a:tr>
              <a:tr h="587010">
                <a:tc gridSpan="2">
                  <a:txBody>
                    <a:bodyPr/>
                    <a:lstStyle/>
                    <a:p>
                      <a:pPr marL="0" algn="just" defTabSz="914400" rtl="0" eaLnBrk="1" fontAlgn="b" latinLnBrk="0" hangingPunct="1"/>
                      <a:r>
                        <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При отсутствии нормы в профильном ФСБУ, Вы ищите решение в соседнем стандарте по БУ, а не в МСФО</a:t>
                      </a:r>
                    </a:p>
                  </a:txBody>
                  <a:tcPr marL="6060" marR="6060" marT="6060" marB="0" anchor="b"/>
                </a:tc>
                <a:tc hMerge="1">
                  <a:txBody>
                    <a:bodyPr/>
                    <a:lstStyle/>
                    <a:p>
                      <a:endParaRPr lang="ru-RU"/>
                    </a:p>
                  </a:txBody>
                  <a:tcPr/>
                </a:tc>
                <a:tc>
                  <a:txBody>
                    <a:bodyPr/>
                    <a:lstStyle/>
                    <a:p>
                      <a:pPr algn="l" fontAlgn="b"/>
                      <a:endParaRPr lang="ru-RU" sz="2000" b="0" i="0" u="none" strike="noStrike" dirty="0">
                        <a:solidFill>
                          <a:srgbClr val="000000"/>
                        </a:solidFill>
                        <a:effectLst/>
                        <a:latin typeface="Calibri" panose="020F0502020204030204" pitchFamily="34" charset="0"/>
                      </a:endParaRPr>
                    </a:p>
                  </a:txBody>
                  <a:tcPr marL="6060" marR="6060" marT="6060" marB="0" anchor="b"/>
                </a:tc>
                <a:tc vMerge="1">
                  <a:txBody>
                    <a:bodyPr/>
                    <a:lstStyle/>
                    <a:p>
                      <a:endParaRPr lang="ru-RU"/>
                    </a:p>
                  </a:txBody>
                  <a:tcPr/>
                </a:tc>
              </a:tr>
              <a:tr h="127722">
                <a:tc>
                  <a:txBody>
                    <a:bodyPr/>
                    <a:lstStyle/>
                    <a:p>
                      <a:pPr algn="l" fontAlgn="b"/>
                      <a:endParaRPr lang="ru-RU" sz="2000" b="0" i="0" u="none" strike="noStrike" dirty="0">
                        <a:solidFill>
                          <a:srgbClr val="000000"/>
                        </a:solidFill>
                        <a:effectLst/>
                        <a:latin typeface="Times New Roman" panose="02020603050405020304" pitchFamily="18" charset="0"/>
                      </a:endParaRPr>
                    </a:p>
                  </a:txBody>
                  <a:tcPr marL="6060" marR="6060" marT="6060" marB="0" anchor="b"/>
                </a:tc>
                <a:tc>
                  <a:txBody>
                    <a:bodyPr/>
                    <a:lstStyle/>
                    <a:p>
                      <a:pPr algn="l" fontAlgn="b"/>
                      <a:endParaRPr lang="ru-RU" sz="2000" b="1" i="0" u="none" strike="noStrike" dirty="0">
                        <a:solidFill>
                          <a:srgbClr val="000000"/>
                        </a:solidFill>
                        <a:effectLst/>
                        <a:latin typeface="Times New Roman" panose="02020603050405020304" pitchFamily="18" charset="0"/>
                      </a:endParaRPr>
                    </a:p>
                  </a:txBody>
                  <a:tcPr marL="6060" marR="6060" marT="6060" marB="0" anchor="b"/>
                </a:tc>
                <a:tc>
                  <a:txBody>
                    <a:bodyPr/>
                    <a:lstStyle/>
                    <a:p>
                      <a:pPr algn="l" fontAlgn="b"/>
                      <a:endParaRPr lang="ru-RU" sz="2000" b="0" i="0" u="none" strike="noStrike" dirty="0">
                        <a:solidFill>
                          <a:srgbClr val="000000"/>
                        </a:solidFill>
                        <a:effectLst/>
                        <a:latin typeface="Calibri" panose="020F0502020204030204" pitchFamily="34" charset="0"/>
                      </a:endParaRPr>
                    </a:p>
                  </a:txBody>
                  <a:tcPr marL="6060" marR="6060" marT="6060" marB="0" anchor="b"/>
                </a:tc>
                <a:tc vMerge="1">
                  <a:txBody>
                    <a:bodyPr/>
                    <a:lstStyle/>
                    <a:p>
                      <a:endParaRPr lang="ru-RU"/>
                    </a:p>
                  </a:txBody>
                  <a:tcPr/>
                </a:tc>
              </a:tr>
              <a:tr h="1335912">
                <a:tc gridSpan="2">
                  <a:txBody>
                    <a:bodyPr/>
                    <a:lstStyle/>
                    <a:p>
                      <a:pPr marL="0" algn="just" defTabSz="914400" rtl="0" eaLnBrk="1" fontAlgn="b" latinLnBrk="0" hangingPunct="1"/>
                      <a:r>
                        <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При отсутствии нормы в профильном ФСБУ, в МСФО, Вы ищите решение  в </a:t>
                      </a:r>
                      <a:r>
                        <a:rPr lang="ru-RU" sz="2000" b="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документах, которые не являются регулирующими в сфере БУ, </a:t>
                      </a:r>
                      <a:r>
                        <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или в рекомендациях </a:t>
                      </a:r>
                      <a:r>
                        <a:rPr lang="ru-RU" sz="2000" b="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субъектов</a:t>
                      </a:r>
                      <a:r>
                        <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не обладающих статусом </a:t>
                      </a:r>
                      <a:r>
                        <a:rPr lang="ru-RU" sz="2000" b="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как государственного, так и негосударственного </a:t>
                      </a:r>
                      <a:r>
                        <a:rPr lang="ru-RU"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регулятора в сфере БУ </a:t>
                      </a:r>
                    </a:p>
                  </a:txBody>
                  <a:tcPr marL="6060" marR="6060" marT="6060" marB="0" anchor="b"/>
                </a:tc>
                <a:tc hMerge="1">
                  <a:txBody>
                    <a:bodyPr/>
                    <a:lstStyle/>
                    <a:p>
                      <a:endParaRPr lang="ru-RU"/>
                    </a:p>
                  </a:txBody>
                  <a:tcPr/>
                </a:tc>
                <a:tc>
                  <a:txBody>
                    <a:bodyPr/>
                    <a:lstStyle/>
                    <a:p>
                      <a:pPr algn="l" fontAlgn="b"/>
                      <a:endParaRPr lang="ru-RU" sz="2000" b="0" i="0" u="none" strike="noStrike" dirty="0">
                        <a:solidFill>
                          <a:srgbClr val="000000"/>
                        </a:solidFill>
                        <a:effectLst/>
                        <a:latin typeface="Calibri" panose="020F0502020204030204" pitchFamily="34" charset="0"/>
                      </a:endParaRPr>
                    </a:p>
                  </a:txBody>
                  <a:tcPr marL="6060" marR="6060" marT="6060" marB="0" anchor="b"/>
                </a:tc>
                <a:tc vMerge="1">
                  <a:txBody>
                    <a:bodyPr/>
                    <a:lstStyle/>
                    <a:p>
                      <a:endParaRPr lang="ru-RU"/>
                    </a:p>
                  </a:txBody>
                  <a:tcPr/>
                </a:tc>
              </a:tr>
            </a:tbl>
          </a:graphicData>
        </a:graphic>
      </p:graphicFrame>
      <p:sp>
        <p:nvSpPr>
          <p:cNvPr id="8" name="Правая фигурная скобка 7"/>
          <p:cNvSpPr/>
          <p:nvPr/>
        </p:nvSpPr>
        <p:spPr>
          <a:xfrm>
            <a:off x="8614385" y="1828800"/>
            <a:ext cx="732096" cy="4657060"/>
          </a:xfrm>
          <a:prstGeom prst="rightBrace">
            <a:avLst/>
          </a:prstGeom>
          <a:solidFill>
            <a:schemeClr val="accent1">
              <a:lumMod val="20000"/>
              <a:lumOff val="80000"/>
            </a:schemeClr>
          </a:solidFill>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b="1" dirty="0">
              <a:solidFill>
                <a:srgbClr val="FF0000"/>
              </a:solidFill>
            </a:endParaRPr>
          </a:p>
        </p:txBody>
      </p:sp>
    </p:spTree>
    <p:extLst>
      <p:ext uri="{BB962C8B-B14F-4D97-AF65-F5344CB8AC3E}">
        <p14:creationId xmlns:p14="http://schemas.microsoft.com/office/powerpoint/2010/main" xmlns="" val="1909684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7893" y="1374569"/>
            <a:ext cx="7356686" cy="3323987"/>
          </a:xfrm>
          <a:prstGeom prst="rect">
            <a:avLst/>
          </a:prstGeom>
          <a:solidFill>
            <a:schemeClr val="accent4">
              <a:lumMod val="20000"/>
              <a:lumOff val="80000"/>
            </a:schemeClr>
          </a:solidFill>
        </p:spPr>
        <p:txBody>
          <a:bodyPr wrap="square">
            <a:spAutoFit/>
          </a:bodyPr>
          <a:lstStyle/>
          <a:p>
            <a:pPr algn="just"/>
            <a:r>
              <a:rPr lang="ru-RU" sz="3000" b="1" i="1" dirty="0" smtClean="0">
                <a:solidFill>
                  <a:schemeClr val="dk1"/>
                </a:solidFill>
                <a:latin typeface="Times New Roman" panose="02020603050405020304" pitchFamily="18" charset="0"/>
                <a:cs typeface="Times New Roman" panose="02020603050405020304" pitchFamily="18" charset="0"/>
              </a:rPr>
              <a:t>Если компания все же обращается к Методическим указаниям, письмам, приказам, и пр. документам, которые не имеют статуса РЕГУЛИРУЮЩИХ в сфере БУ, то только в той части их, которая не противоречит ФСБУ или МСФО</a:t>
            </a:r>
            <a:endParaRPr lang="ru-RU" sz="3000" b="1" i="1" dirty="0"/>
          </a:p>
        </p:txBody>
      </p:sp>
      <p:pic>
        <p:nvPicPr>
          <p:cNvPr id="4" name="Picture 2" descr="http://finparty.ru/upload/i/cat/44-big.jpg"/>
          <p:cNvPicPr>
            <a:picLocks noChangeAspect="1" noChangeArrowheads="1"/>
          </p:cNvPicPr>
          <p:nvPr/>
        </p:nvPicPr>
        <p:blipFill>
          <a:blip r:embed="rId2" cstate="print"/>
          <a:srcRect l="5518" t="2813" r="14709" b="-165"/>
          <a:stretch>
            <a:fillRect/>
          </a:stretch>
        </p:blipFill>
        <p:spPr bwMode="auto">
          <a:xfrm>
            <a:off x="7467600" y="3132666"/>
            <a:ext cx="4724400" cy="32512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8464" y="1373003"/>
            <a:ext cx="10870661" cy="1200329"/>
          </a:xfrm>
          <a:prstGeom prst="rect">
            <a:avLst/>
          </a:prstGeom>
          <a:solidFill>
            <a:schemeClr val="accent2">
              <a:lumMod val="20000"/>
              <a:lumOff val="80000"/>
            </a:schemeClr>
          </a:solidFill>
        </p:spPr>
        <p:txBody>
          <a:bodyPr wrap="square">
            <a:spAutoFit/>
          </a:bodyPr>
          <a:lstStyle/>
          <a:p>
            <a:r>
              <a:rPr lang="ru-RU" sz="2400" dirty="0" smtClean="0">
                <a:latin typeface="Times New Roman" pitchFamily="18" charset="0"/>
                <a:cs typeface="Times New Roman" pitchFamily="18" charset="0"/>
              </a:rPr>
              <a:t>Итак:</a:t>
            </a:r>
          </a:p>
          <a:p>
            <a:pPr algn="just"/>
            <a:r>
              <a:rPr lang="ru-RU" sz="2400" dirty="0" smtClean="0">
                <a:latin typeface="Times New Roman" pitchFamily="18" charset="0"/>
                <a:cs typeface="Times New Roman" pitchFamily="18" charset="0"/>
              </a:rPr>
              <a:t>Если нет решения в ФСБУ /ПБУ, идем искать решение в МСФО, иных ПБУ /МСФО, Рекомендациях ФННРБУ БМЦ</a:t>
            </a:r>
            <a:endParaRPr lang="en-US" sz="2400" dirty="0" smtClean="0">
              <a:latin typeface="Times New Roman" pitchFamily="18" charset="0"/>
              <a:cs typeface="Times New Roman" pitchFamily="18" charset="0"/>
            </a:endParaRPr>
          </a:p>
        </p:txBody>
      </p:sp>
      <p:sp>
        <p:nvSpPr>
          <p:cNvPr id="3" name="Прямоугольник 2"/>
          <p:cNvSpPr/>
          <p:nvPr/>
        </p:nvSpPr>
        <p:spPr>
          <a:xfrm>
            <a:off x="743637" y="2790678"/>
            <a:ext cx="11026606" cy="1569660"/>
          </a:xfrm>
          <a:prstGeom prst="rect">
            <a:avLst/>
          </a:prstGeom>
          <a:solidFill>
            <a:schemeClr val="accent5">
              <a:lumMod val="20000"/>
              <a:lumOff val="80000"/>
            </a:schemeClr>
          </a:solidFill>
        </p:spPr>
        <p:txBody>
          <a:bodyPr wrap="square">
            <a:spAutoFit/>
          </a:bodyPr>
          <a:lstStyle/>
          <a:p>
            <a:pPr algn="just"/>
            <a:r>
              <a:rPr lang="ru-RU" sz="2400" dirty="0" smtClean="0">
                <a:latin typeface="Times New Roman" pitchFamily="18" charset="0"/>
                <a:cs typeface="Times New Roman" pitchFamily="18" charset="0"/>
              </a:rPr>
              <a:t>Если ЕСТЬ решение в ФСБУ /ПБУ, но оно ПРОТИВОРЕЧИТ нормам МСФО, то компания, формирующая консолидированную отчетность имеет право на УНИФИКАЦИЮ УЧЕТНОЙ ПОЛИТИКИ, т.е. применить МФСФО в при формировании отчетности для пользователей в России.</a:t>
            </a:r>
            <a:endParaRPr lang="en-US" sz="2400" dirty="0" smtClean="0">
              <a:latin typeface="Times New Roman" pitchFamily="18" charset="0"/>
              <a:cs typeface="Times New Roman" pitchFamily="18" charset="0"/>
            </a:endParaRPr>
          </a:p>
        </p:txBody>
      </p:sp>
      <p:sp>
        <p:nvSpPr>
          <p:cNvPr id="4" name="Прямоугольник 3"/>
          <p:cNvSpPr/>
          <p:nvPr/>
        </p:nvSpPr>
        <p:spPr>
          <a:xfrm>
            <a:off x="1399311" y="4630111"/>
            <a:ext cx="10792689" cy="1938992"/>
          </a:xfrm>
          <a:prstGeom prst="rect">
            <a:avLst/>
          </a:prstGeom>
          <a:solidFill>
            <a:schemeClr val="accent6">
              <a:lumMod val="20000"/>
              <a:lumOff val="80000"/>
            </a:schemeClr>
          </a:solidFill>
        </p:spPr>
        <p:txBody>
          <a:bodyPr wrap="square">
            <a:spAutoFit/>
          </a:bodyPr>
          <a:lstStyle/>
          <a:p>
            <a:pPr algn="just"/>
            <a:r>
              <a:rPr lang="ru-RU" sz="2400" dirty="0" smtClean="0">
                <a:latin typeface="Times New Roman" pitchFamily="18" charset="0"/>
                <a:cs typeface="Times New Roman" pitchFamily="18" charset="0"/>
              </a:rPr>
              <a:t>Если в каком –либо  ФСБУ /ПБУ идет речь о ПРИЗНАНИИ, ОЦЕНКЕ, СПИСАНИИ объектов учета, в отношении которых есть СПЕЦИАЛЬНЫЕ стандарты, приоритет остается за специальными стандартами. </a:t>
            </a:r>
            <a:r>
              <a:rPr lang="ru-RU" sz="2400" dirty="0" smtClean="0">
                <a:latin typeface="Times New Roman" pitchFamily="18" charset="0"/>
                <a:cs typeface="Times New Roman" pitchFamily="18" charset="0"/>
              </a:rPr>
              <a:t>Применение иных документов допустимо только в части, не </a:t>
            </a:r>
            <a:r>
              <a:rPr lang="ru-RU" sz="2400" dirty="0" smtClean="0">
                <a:latin typeface="Times New Roman" pitchFamily="18" charset="0"/>
                <a:cs typeface="Times New Roman" pitchFamily="18" charset="0"/>
              </a:rPr>
              <a:t>противоречащей </a:t>
            </a:r>
            <a:r>
              <a:rPr lang="ru-RU" sz="2400" dirty="0" smtClean="0">
                <a:latin typeface="Times New Roman" pitchFamily="18" charset="0"/>
                <a:cs typeface="Times New Roman" pitchFamily="18" charset="0"/>
              </a:rPr>
              <a:t>специальным стандартам. </a:t>
            </a:r>
            <a:endParaRPr lang="en-US" sz="2400" dirty="0" smtClean="0">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4224" y="1599423"/>
            <a:ext cx="5798265" cy="2554545"/>
          </a:xfrm>
          <a:prstGeom prst="rect">
            <a:avLst/>
          </a:prstGeom>
          <a:solidFill>
            <a:schemeClr val="accent4">
              <a:lumMod val="20000"/>
              <a:lumOff val="80000"/>
            </a:schemeClr>
          </a:solidFill>
        </p:spPr>
        <p:txBody>
          <a:bodyPr wrap="square">
            <a:spAutoFit/>
          </a:bodyPr>
          <a:lstStyle/>
          <a:p>
            <a:pPr algn="ctr"/>
            <a:r>
              <a:rPr lang="ru-RU" sz="4000" b="1" dirty="0" smtClean="0">
                <a:solidFill>
                  <a:srgbClr val="FF0000"/>
                </a:solidFill>
              </a:rPr>
              <a:t>ПРИМЕРЫ </a:t>
            </a:r>
          </a:p>
          <a:p>
            <a:pPr algn="ctr"/>
            <a:r>
              <a:rPr lang="ru-RU" sz="4000" b="1" dirty="0" smtClean="0">
                <a:solidFill>
                  <a:srgbClr val="FF0000"/>
                </a:solidFill>
              </a:rPr>
              <a:t>результатов поиска решения, если его нет в ФСБУ</a:t>
            </a:r>
            <a:endParaRPr lang="ru-RU" sz="4000" b="1" dirty="0">
              <a:solidFill>
                <a:srgbClr val="FF0000"/>
              </a:solidFill>
            </a:endParaRPr>
          </a:p>
        </p:txBody>
      </p:sp>
      <p:pic>
        <p:nvPicPr>
          <p:cNvPr id="245762" name="Picture 2" descr="http://ariom.ru/a/wp-content/uploads/2017/02/14542405_10154671203296122_5850734178810110589_o.jpg"/>
          <p:cNvPicPr>
            <a:picLocks noChangeAspect="1" noChangeArrowheads="1"/>
          </p:cNvPicPr>
          <p:nvPr/>
        </p:nvPicPr>
        <p:blipFill>
          <a:blip r:embed="rId2" cstate="print"/>
          <a:srcRect/>
          <a:stretch>
            <a:fillRect/>
          </a:stretch>
        </p:blipFill>
        <p:spPr bwMode="auto">
          <a:xfrm>
            <a:off x="6794090" y="1382147"/>
            <a:ext cx="5249630" cy="525449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316" y="1304494"/>
            <a:ext cx="7649497" cy="2862322"/>
          </a:xfrm>
          <a:prstGeom prst="rect">
            <a:avLst/>
          </a:prstGeom>
        </p:spPr>
        <p:txBody>
          <a:bodyPr wrap="square">
            <a:spAutoFit/>
          </a:bodyPr>
          <a:lstStyle/>
          <a:p>
            <a:pPr algn="just"/>
            <a:r>
              <a:rPr lang="ru-RU" b="1" dirty="0" smtClean="0"/>
              <a:t>Статья 28. Разработка федеральных стандартов уполномоченным федеральным органом</a:t>
            </a:r>
          </a:p>
          <a:p>
            <a:pPr algn="just"/>
            <a:r>
              <a:rPr lang="ru-RU" dirty="0" smtClean="0"/>
              <a:t>1. Уполномоченный федеральный орган разрабатывает:</a:t>
            </a:r>
          </a:p>
          <a:p>
            <a:pPr algn="just"/>
            <a:r>
              <a:rPr lang="ru-RU" dirty="0" smtClean="0"/>
              <a:t>1) федеральные стандарты бухгалтерского учета </a:t>
            </a:r>
            <a:r>
              <a:rPr lang="ru-RU" b="1" dirty="0" smtClean="0">
                <a:solidFill>
                  <a:srgbClr val="FF0000"/>
                </a:solidFill>
              </a:rPr>
              <a:t>государственных финансов;</a:t>
            </a:r>
          </a:p>
          <a:p>
            <a:pPr algn="just"/>
            <a:r>
              <a:rPr lang="ru-RU" dirty="0" smtClean="0"/>
              <a:t>2) федеральные стандарты бухгалтерского учета в случае, </a:t>
            </a:r>
            <a:r>
              <a:rPr lang="ru-RU" b="1" dirty="0" smtClean="0">
                <a:solidFill>
                  <a:srgbClr val="FF0000"/>
                </a:solidFill>
              </a:rPr>
              <a:t>если ни один субъект негосударственного регулирования бухгалтерского учета не принимает на себя обязательства по разработке федерального стандарта бухгалтерского учета</a:t>
            </a:r>
            <a:r>
              <a:rPr lang="ru-RU" dirty="0" smtClean="0"/>
              <a:t>, предусмотренного утвержденной программой разработки федеральных стандартов бухгалтерского учета.</a:t>
            </a:r>
            <a:endParaRPr lang="ru-RU" dirty="0"/>
          </a:p>
        </p:txBody>
      </p:sp>
      <p:sp>
        <p:nvSpPr>
          <p:cNvPr id="1026" name="AutoShape 2" descr="ФСБУ 28/2023 «Инвентаризация» стал обязательным с 1 апрел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7" name="Picture 3"/>
          <p:cNvPicPr>
            <a:picLocks noChangeAspect="1" noChangeArrowheads="1"/>
          </p:cNvPicPr>
          <p:nvPr/>
        </p:nvPicPr>
        <p:blipFill>
          <a:blip r:embed="rId2" cstate="print"/>
          <a:srcRect/>
          <a:stretch>
            <a:fillRect/>
          </a:stretch>
        </p:blipFill>
        <p:spPr bwMode="auto">
          <a:xfrm>
            <a:off x="7981509" y="3115340"/>
            <a:ext cx="4210491" cy="3742659"/>
          </a:xfrm>
          <a:prstGeom prst="rect">
            <a:avLst/>
          </a:prstGeom>
          <a:noFill/>
          <a:ln w="9525">
            <a:noFill/>
            <a:miter lim="800000"/>
            <a:headEnd/>
            <a:tailEnd/>
          </a:ln>
          <a:effectLst/>
        </p:spPr>
      </p:pic>
      <p:sp>
        <p:nvSpPr>
          <p:cNvPr id="5" name="Выгнутая вверх стрелка 4"/>
          <p:cNvSpPr/>
          <p:nvPr/>
        </p:nvSpPr>
        <p:spPr>
          <a:xfrm rot="1497953">
            <a:off x="7934633" y="1966450"/>
            <a:ext cx="1553496" cy="1002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Прямоугольник 5"/>
          <p:cNvSpPr/>
          <p:nvPr/>
        </p:nvSpPr>
        <p:spPr>
          <a:xfrm>
            <a:off x="256091" y="5041237"/>
            <a:ext cx="2390719" cy="461665"/>
          </a:xfrm>
          <a:prstGeom prst="rect">
            <a:avLst/>
          </a:prstGeom>
        </p:spPr>
        <p:txBody>
          <a:bodyPr wrap="none">
            <a:spAutoFit/>
          </a:bodyPr>
          <a:lstStyle/>
          <a:p>
            <a:r>
              <a:rPr lang="ru-RU" sz="2400" b="1" dirty="0" smtClean="0">
                <a:solidFill>
                  <a:srgbClr val="FF0000"/>
                </a:solidFill>
                <a:latin typeface="Times New Roman" pitchFamily="18" charset="0"/>
                <a:cs typeface="Times New Roman" pitchFamily="18" charset="0"/>
              </a:rPr>
              <a:t>Неожиданно</a:t>
            </a:r>
            <a:r>
              <a:rPr lang="ru-RU" sz="2400" b="1" dirty="0" smtClean="0">
                <a:solidFill>
                  <a:srgbClr val="FF0000"/>
                </a:solidFill>
                <a:latin typeface="Times New Roman" pitchFamily="18" charset="0"/>
                <a:cs typeface="Times New Roman" pitchFamily="18" charset="0"/>
                <a:sym typeface="Wingdings" pitchFamily="2" charset="2"/>
              </a:rPr>
              <a:t>))</a:t>
            </a:r>
            <a:endParaRPr lang="ru-RU" sz="2400" dirty="0">
              <a:solidFill>
                <a:srgbClr val="FF0000"/>
              </a:solidFill>
            </a:endParaRPr>
          </a:p>
        </p:txBody>
      </p:sp>
      <p:pic>
        <p:nvPicPr>
          <p:cNvPr id="3" name="Picture 2"/>
          <p:cNvPicPr>
            <a:picLocks noChangeAspect="1" noChangeArrowheads="1"/>
          </p:cNvPicPr>
          <p:nvPr/>
        </p:nvPicPr>
        <p:blipFill>
          <a:blip r:embed="rId3" cstate="print"/>
          <a:srcRect/>
          <a:stretch>
            <a:fillRect/>
          </a:stretch>
        </p:blipFill>
        <p:spPr bwMode="auto">
          <a:xfrm>
            <a:off x="2764465" y="4122952"/>
            <a:ext cx="4657061" cy="2680567"/>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5806" y="1250028"/>
            <a:ext cx="11641394" cy="1325563"/>
          </a:xfrm>
        </p:spPr>
        <p:txBody>
          <a:bodyPr>
            <a:noAutofit/>
          </a:bodyPr>
          <a:lstStyle/>
          <a:p>
            <a:r>
              <a:rPr lang="ru-RU" sz="3200" b="1" dirty="0" smtClean="0">
                <a:solidFill>
                  <a:srgbClr val="FF0000"/>
                </a:solidFill>
                <a:latin typeface="Times New Roman" pitchFamily="18" charset="0"/>
                <a:cs typeface="Times New Roman" pitchFamily="18" charset="0"/>
              </a:rPr>
              <a:t>Почему так стремительно был принять ФСБУ 25/2018? Потому что на тот момент учет аренды и лизинга вообще не был урегулирован.</a:t>
            </a:r>
            <a:endParaRPr lang="ru-RU" sz="3200" b="1" dirty="0">
              <a:solidFill>
                <a:srgbClr val="FF0000"/>
              </a:solidFill>
              <a:latin typeface="Times New Roman" pitchFamily="18" charset="0"/>
              <a:cs typeface="Times New Roman" pitchFamily="18" charset="0"/>
            </a:endParaRPr>
          </a:p>
        </p:txBody>
      </p:sp>
      <p:pic>
        <p:nvPicPr>
          <p:cNvPr id="228354" name="Picture 2"/>
          <p:cNvPicPr>
            <a:picLocks noChangeAspect="1" noChangeArrowheads="1"/>
          </p:cNvPicPr>
          <p:nvPr/>
        </p:nvPicPr>
        <p:blipFill>
          <a:blip r:embed="rId2" cstate="print"/>
          <a:srcRect l="308" t="9697"/>
          <a:stretch>
            <a:fillRect/>
          </a:stretch>
        </p:blipFill>
        <p:spPr bwMode="auto">
          <a:xfrm>
            <a:off x="4149213" y="2101440"/>
            <a:ext cx="7909898" cy="4756560"/>
          </a:xfrm>
          <a:prstGeom prst="rect">
            <a:avLst/>
          </a:prstGeom>
          <a:noFill/>
          <a:ln w="9525">
            <a:noFill/>
            <a:miter lim="800000"/>
            <a:headEnd/>
            <a:tailEnd/>
          </a:ln>
          <a:effectLst/>
        </p:spPr>
      </p:pic>
      <p:pic>
        <p:nvPicPr>
          <p:cNvPr id="5" name="Picture 2" descr="http://global-tlt.ru/files/upload/55698878.jpg"/>
          <p:cNvPicPr>
            <a:picLocks noChangeAspect="1" noChangeArrowheads="1"/>
          </p:cNvPicPr>
          <p:nvPr/>
        </p:nvPicPr>
        <p:blipFill>
          <a:blip r:embed="rId3" cstate="print"/>
          <a:srcRect/>
          <a:stretch>
            <a:fillRect/>
          </a:stretch>
        </p:blipFill>
        <p:spPr bwMode="auto">
          <a:xfrm>
            <a:off x="0" y="2580453"/>
            <a:ext cx="4159045" cy="4130063"/>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980" y="1299190"/>
            <a:ext cx="11710220" cy="1325563"/>
          </a:xfrm>
        </p:spPr>
        <p:txBody>
          <a:bodyPr>
            <a:normAutofit/>
          </a:bodyPr>
          <a:lstStyle/>
          <a:p>
            <a:pPr algn="ctr"/>
            <a:r>
              <a:rPr lang="ru-RU" dirty="0" smtClean="0">
                <a:solidFill>
                  <a:srgbClr val="FF0000"/>
                </a:solidFill>
              </a:rPr>
              <a:t>Лицензии на виды деятельности </a:t>
            </a:r>
            <a:br>
              <a:rPr lang="ru-RU" dirty="0" smtClean="0">
                <a:solidFill>
                  <a:srgbClr val="FF0000"/>
                </a:solidFill>
              </a:rPr>
            </a:br>
            <a:r>
              <a:rPr lang="ru-RU" dirty="0" smtClean="0">
                <a:solidFill>
                  <a:srgbClr val="FF0000"/>
                </a:solidFill>
              </a:rPr>
              <a:t>как объекты НМА</a:t>
            </a:r>
            <a:endParaRPr lang="ru-RU" dirty="0">
              <a:solidFill>
                <a:srgbClr val="FF0000"/>
              </a:solidFill>
            </a:endParaRPr>
          </a:p>
        </p:txBody>
      </p:sp>
      <p:sp>
        <p:nvSpPr>
          <p:cNvPr id="3" name="Прямоугольник 2"/>
          <p:cNvSpPr/>
          <p:nvPr/>
        </p:nvSpPr>
        <p:spPr>
          <a:xfrm>
            <a:off x="206478" y="2597430"/>
            <a:ext cx="6096000" cy="2677656"/>
          </a:xfrm>
          <a:prstGeom prst="rect">
            <a:avLst/>
          </a:prstGeom>
          <a:solidFill>
            <a:schemeClr val="accent6">
              <a:lumMod val="20000"/>
              <a:lumOff val="80000"/>
            </a:schemeClr>
          </a:solidFill>
        </p:spPr>
        <p:txBody>
          <a:bodyPr>
            <a:spAutoFit/>
          </a:bodyPr>
          <a:lstStyle/>
          <a:p>
            <a:pPr algn="ctr"/>
            <a:r>
              <a:rPr lang="ru-RU" sz="2400" b="1" dirty="0" smtClean="0">
                <a:solidFill>
                  <a:srgbClr val="FF0000"/>
                </a:solidFill>
              </a:rPr>
              <a:t>ФСБУ 14/2022</a:t>
            </a:r>
          </a:p>
          <a:p>
            <a:pPr algn="just"/>
            <a:r>
              <a:rPr lang="ru-RU" sz="2400" b="1" dirty="0" smtClean="0">
                <a:solidFill>
                  <a:srgbClr val="FF0000"/>
                </a:solidFill>
              </a:rPr>
              <a:t>4. Для целей бухгалтерского учета объектом нематериальных активов считается актив, характеризующийся одновременно следующими признаками:…</a:t>
            </a:r>
          </a:p>
          <a:p>
            <a:pPr algn="just"/>
            <a:r>
              <a:rPr lang="ru-RU" sz="2400" b="1" dirty="0" smtClean="0">
                <a:solidFill>
                  <a:srgbClr val="FF0000"/>
                </a:solidFill>
              </a:rPr>
              <a:t>д) может быть выделен (идентифицирован) из других активов или отделен от них.</a:t>
            </a:r>
            <a:endParaRPr lang="ru-RU" sz="2400" b="1" dirty="0">
              <a:solidFill>
                <a:srgbClr val="FF0000"/>
              </a:solidFill>
            </a:endParaRPr>
          </a:p>
        </p:txBody>
      </p:sp>
      <p:sp>
        <p:nvSpPr>
          <p:cNvPr id="4" name="Прямоугольник 3"/>
          <p:cNvSpPr/>
          <p:nvPr/>
        </p:nvSpPr>
        <p:spPr>
          <a:xfrm>
            <a:off x="226142" y="5385223"/>
            <a:ext cx="6096000" cy="1200329"/>
          </a:xfrm>
          <a:prstGeom prst="rect">
            <a:avLst/>
          </a:prstGeom>
          <a:solidFill>
            <a:schemeClr val="accent2">
              <a:lumMod val="20000"/>
              <a:lumOff val="80000"/>
            </a:schemeClr>
          </a:solidFill>
        </p:spPr>
        <p:txBody>
          <a:bodyPr>
            <a:spAutoFit/>
          </a:bodyPr>
          <a:lstStyle/>
          <a:p>
            <a:pPr algn="just"/>
            <a:r>
              <a:rPr lang="ru-RU" b="1" dirty="0" smtClean="0"/>
              <a:t>ФСБУ 14/2022 не содержит положений, поясняющих, что значат слова «может быть выделен (идентифицирован) из других активов или отделен от них», и критериев такой отделимости (идентифицируемости).</a:t>
            </a:r>
            <a:endParaRPr lang="ru-RU" b="1" dirty="0"/>
          </a:p>
        </p:txBody>
      </p:sp>
      <p:sp>
        <p:nvSpPr>
          <p:cNvPr id="5" name="Стрелка вправо 4"/>
          <p:cNvSpPr/>
          <p:nvPr/>
        </p:nvSpPr>
        <p:spPr>
          <a:xfrm rot="10800000">
            <a:off x="5397910" y="4788309"/>
            <a:ext cx="89473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420464" y="2633203"/>
            <a:ext cx="5525730" cy="4247317"/>
          </a:xfrm>
          <a:prstGeom prst="rect">
            <a:avLst/>
          </a:prstGeom>
          <a:solidFill>
            <a:schemeClr val="accent1">
              <a:lumMod val="20000"/>
              <a:lumOff val="80000"/>
            </a:schemeClr>
          </a:solidFill>
        </p:spPr>
        <p:txBody>
          <a:bodyPr wrap="square">
            <a:spAutoFit/>
          </a:bodyPr>
          <a:lstStyle/>
          <a:p>
            <a:pPr algn="just"/>
            <a:r>
              <a:rPr lang="ru-RU" b="1" dirty="0" smtClean="0">
                <a:solidFill>
                  <a:srgbClr val="0000FF"/>
                </a:solidFill>
              </a:rPr>
              <a:t>МСФО (</a:t>
            </a:r>
            <a:r>
              <a:rPr lang="en-US" b="1" dirty="0" smtClean="0">
                <a:solidFill>
                  <a:srgbClr val="0000FF"/>
                </a:solidFill>
              </a:rPr>
              <a:t>IAS</a:t>
            </a:r>
            <a:r>
              <a:rPr lang="ru-RU" b="1" dirty="0" smtClean="0">
                <a:solidFill>
                  <a:srgbClr val="0000FF"/>
                </a:solidFill>
              </a:rPr>
              <a:t>) 38</a:t>
            </a:r>
          </a:p>
          <a:p>
            <a:pPr algn="just"/>
            <a:r>
              <a:rPr lang="ru-RU" b="1" dirty="0" smtClean="0">
                <a:solidFill>
                  <a:srgbClr val="0000FF"/>
                </a:solidFill>
              </a:rPr>
              <a:t>Идентифицируемость</a:t>
            </a:r>
          </a:p>
          <a:p>
            <a:pPr algn="just"/>
            <a:r>
              <a:rPr lang="ru-RU" b="1" dirty="0" smtClean="0">
                <a:solidFill>
                  <a:srgbClr val="0000FF"/>
                </a:solidFill>
              </a:rPr>
              <a:t>12 Актив удовлетворяет критерию идентифицируемости, если он:</a:t>
            </a:r>
          </a:p>
          <a:p>
            <a:pPr algn="just"/>
            <a:r>
              <a:rPr lang="ru-RU" b="1" dirty="0" smtClean="0">
                <a:solidFill>
                  <a:srgbClr val="0000FF"/>
                </a:solidFill>
              </a:rPr>
              <a:t>(a) является отделимым, т.е. может быть обособлен или </a:t>
            </a:r>
            <a:r>
              <a:rPr lang="ru-RU" b="1" u="sng" dirty="0" smtClean="0">
                <a:solidFill>
                  <a:srgbClr val="0000FF"/>
                </a:solidFill>
              </a:rPr>
              <a:t>отделен от организации </a:t>
            </a:r>
            <a:r>
              <a:rPr lang="ru-RU" b="1" dirty="0" smtClean="0">
                <a:solidFill>
                  <a:srgbClr val="0000FF"/>
                </a:solidFill>
              </a:rPr>
              <a:t>и продан, передан, лицензирован, предоставлен в аренду или обменен индивидуально или вместе с относящимся к нему договором, идентифицируемым активом или обязательством, независимо от того, намеревается ли организация так поступить; или</a:t>
            </a:r>
          </a:p>
          <a:p>
            <a:pPr algn="just"/>
            <a:r>
              <a:rPr lang="ru-RU" b="1" dirty="0" smtClean="0">
                <a:solidFill>
                  <a:srgbClr val="0000FF"/>
                </a:solidFill>
              </a:rPr>
              <a:t>(b) возникает в результате договорных или других юридических прав независимо от того, являются ли такие права передаваемыми или обособляемыми от организации или от других прав и обязанностей.</a:t>
            </a:r>
            <a:endParaRPr lang="ru-RU" b="1" dirty="0">
              <a:solidFill>
                <a:srgbClr val="0000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8871" y="1328687"/>
            <a:ext cx="10515600" cy="1325563"/>
          </a:xfrm>
        </p:spPr>
        <p:txBody>
          <a:bodyPr>
            <a:normAutofit fontScale="90000"/>
          </a:bodyPr>
          <a:lstStyle/>
          <a:p>
            <a:r>
              <a:rPr lang="ru-RU" b="1" dirty="0" smtClean="0">
                <a:solidFill>
                  <a:srgbClr val="0000FF"/>
                </a:solidFill>
              </a:rPr>
              <a:t>Ищем ответ, как учитывать пролонгацию лицензионного договора на пользование ПО?</a:t>
            </a:r>
            <a:endParaRPr lang="ru-RU" b="1" dirty="0">
              <a:solidFill>
                <a:srgbClr val="0000FF"/>
              </a:solidFill>
            </a:endParaRPr>
          </a:p>
        </p:txBody>
      </p:sp>
      <p:pic>
        <p:nvPicPr>
          <p:cNvPr id="3" name="Picture 2"/>
          <p:cNvPicPr>
            <a:picLocks noChangeAspect="1" noChangeArrowheads="1"/>
          </p:cNvPicPr>
          <p:nvPr/>
        </p:nvPicPr>
        <p:blipFill>
          <a:blip r:embed="rId3" cstate="print"/>
          <a:srcRect/>
          <a:stretch>
            <a:fillRect/>
          </a:stretch>
        </p:blipFill>
        <p:spPr bwMode="auto">
          <a:xfrm>
            <a:off x="5860025" y="2568598"/>
            <a:ext cx="5972585" cy="4289402"/>
          </a:xfrm>
          <a:prstGeom prst="rect">
            <a:avLst/>
          </a:prstGeom>
          <a:noFill/>
          <a:ln w="9525">
            <a:noFill/>
            <a:miter lim="800000"/>
            <a:headEnd/>
            <a:tailEnd/>
          </a:ln>
          <a:effectLst/>
        </p:spPr>
      </p:pic>
      <p:sp>
        <p:nvSpPr>
          <p:cNvPr id="4" name="Прямоугольник 3"/>
          <p:cNvSpPr/>
          <p:nvPr/>
        </p:nvSpPr>
        <p:spPr>
          <a:xfrm>
            <a:off x="142414" y="3313160"/>
            <a:ext cx="2666307" cy="584775"/>
          </a:xfrm>
          <a:prstGeom prst="rect">
            <a:avLst/>
          </a:prstGeom>
        </p:spPr>
        <p:txBody>
          <a:bodyPr wrap="none">
            <a:spAutoFit/>
          </a:bodyPr>
          <a:lstStyle/>
          <a:p>
            <a:pPr algn="ctr"/>
            <a:r>
              <a:rPr lang="ru-RU" sz="3200" b="1" dirty="0" smtClean="0">
                <a:solidFill>
                  <a:srgbClr val="0000FF"/>
                </a:solidFill>
              </a:rPr>
              <a:t>ФСБУ 14/2022</a:t>
            </a:r>
            <a:endParaRPr lang="ru-RU" sz="3200" b="1" dirty="0">
              <a:solidFill>
                <a:srgbClr val="0000FF"/>
              </a:solidFill>
            </a:endParaRPr>
          </a:p>
        </p:txBody>
      </p:sp>
      <p:sp>
        <p:nvSpPr>
          <p:cNvPr id="5" name="Прямоугольник 4"/>
          <p:cNvSpPr/>
          <p:nvPr/>
        </p:nvSpPr>
        <p:spPr>
          <a:xfrm>
            <a:off x="1999626" y="4080076"/>
            <a:ext cx="3296288" cy="584775"/>
          </a:xfrm>
          <a:prstGeom prst="rect">
            <a:avLst/>
          </a:prstGeom>
        </p:spPr>
        <p:txBody>
          <a:bodyPr wrap="none">
            <a:spAutoFit/>
          </a:bodyPr>
          <a:lstStyle/>
          <a:p>
            <a:pPr algn="ctr"/>
            <a:r>
              <a:rPr lang="ru-RU" sz="3200" b="1" dirty="0" smtClean="0">
                <a:solidFill>
                  <a:srgbClr val="0000FF"/>
                </a:solidFill>
              </a:rPr>
              <a:t>П.7.1. ПБУ 1/2008</a:t>
            </a:r>
            <a:endParaRPr lang="ru-RU" sz="3200" b="1" dirty="0">
              <a:solidFill>
                <a:srgbClr val="0000FF"/>
              </a:solidFill>
            </a:endParaRPr>
          </a:p>
        </p:txBody>
      </p:sp>
      <p:sp>
        <p:nvSpPr>
          <p:cNvPr id="6" name="Выгнутая вниз стрелка 5"/>
          <p:cNvSpPr/>
          <p:nvPr/>
        </p:nvSpPr>
        <p:spPr>
          <a:xfrm rot="1895395">
            <a:off x="899567" y="4112646"/>
            <a:ext cx="1216152" cy="38908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Выгнутая вниз стрелка 6"/>
          <p:cNvSpPr/>
          <p:nvPr/>
        </p:nvSpPr>
        <p:spPr>
          <a:xfrm rot="1274486">
            <a:off x="4695041" y="4738767"/>
            <a:ext cx="1131396" cy="3833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Стрелка вправо 7"/>
          <p:cNvSpPr/>
          <p:nvPr/>
        </p:nvSpPr>
        <p:spPr>
          <a:xfrm>
            <a:off x="4866968" y="63733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0" y="5215863"/>
            <a:ext cx="4953838" cy="1477328"/>
          </a:xfrm>
          <a:prstGeom prst="rect">
            <a:avLst/>
          </a:prstGeom>
        </p:spPr>
        <p:txBody>
          <a:bodyPr wrap="square">
            <a:spAutoFit/>
          </a:bodyPr>
          <a:lstStyle/>
          <a:p>
            <a:pPr algn="ctr"/>
            <a:r>
              <a:rPr lang="ru-RU" b="1" dirty="0" smtClean="0">
                <a:solidFill>
                  <a:srgbClr val="0000FF"/>
                </a:solidFill>
              </a:rPr>
              <a:t>Но это всё про правомерно признанный НМА на основании ЮРИДИЧЕСКИХ, но НЕ ДОГОВОРНЫХ ПРАВ, например, про патенты или лицензии на виды деятельности, но не про лицензионные договора на ПО</a:t>
            </a:r>
            <a:endParaRPr lang="ru-RU"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528815" y="1215213"/>
            <a:ext cx="11318790" cy="3196281"/>
          </a:xfrm>
          <a:prstGeom prst="rect">
            <a:avLst/>
          </a:prstGeom>
        </p:spPr>
        <p:txBody>
          <a:bodyPr>
            <a:normAutofit fontScale="97500"/>
          </a:bodyPr>
          <a:lstStyle/>
          <a:p>
            <a:pPr lvl="0">
              <a:lnSpc>
                <a:spcPct val="120000"/>
              </a:lnSpc>
            </a:pPr>
            <a:r>
              <a:rPr lang="ru-RU" sz="4000" b="1" dirty="0" smtClean="0">
                <a:solidFill>
                  <a:srgbClr val="0070C0"/>
                </a:solidFill>
              </a:rPr>
              <a:t>Учет сверхнормативных затрат</a:t>
            </a:r>
            <a:endParaRPr kumimoji="0" lang="ru-RU" sz="4000" b="0" i="0" u="none" strike="noStrike" kern="1200" cap="none" spc="0" normalizeH="0" baseline="0" noProof="0" dirty="0">
              <a:ln>
                <a:noFill/>
              </a:ln>
              <a:solidFill>
                <a:srgbClr val="1C212F"/>
              </a:solidFill>
              <a:effectLst/>
              <a:uLnTx/>
              <a:uFillTx/>
              <a:latin typeface="Segoe UI" panose="020B0502040204020203" pitchFamily="34" charset="0"/>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839" b="4343"/>
          <a:stretch>
            <a:fillRect/>
          </a:stretch>
        </p:blipFill>
        <p:spPr bwMode="auto">
          <a:xfrm>
            <a:off x="3905807" y="1981168"/>
            <a:ext cx="6258709" cy="3974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cstate="print"/>
          <a:srcRect/>
          <a:stretch>
            <a:fillRect/>
          </a:stretch>
        </p:blipFill>
        <p:spPr bwMode="auto">
          <a:xfrm>
            <a:off x="0" y="1329071"/>
            <a:ext cx="6179902" cy="5033630"/>
          </a:xfrm>
          <a:prstGeom prst="rect">
            <a:avLst/>
          </a:prstGeom>
          <a:noFill/>
          <a:ln w="9525">
            <a:noFill/>
            <a:miter lim="800000"/>
            <a:headEnd/>
            <a:tailEnd/>
          </a:ln>
          <a:effectLst/>
        </p:spPr>
      </p:pic>
      <p:sp>
        <p:nvSpPr>
          <p:cNvPr id="3" name="Прямоугольник 2"/>
          <p:cNvSpPr/>
          <p:nvPr/>
        </p:nvSpPr>
        <p:spPr>
          <a:xfrm>
            <a:off x="1394318" y="1670715"/>
            <a:ext cx="4522200" cy="369332"/>
          </a:xfrm>
          <a:prstGeom prst="rect">
            <a:avLst/>
          </a:prstGeom>
        </p:spPr>
        <p:txBody>
          <a:bodyPr wrap="none">
            <a:spAutoFit/>
          </a:bodyPr>
          <a:lstStyle/>
          <a:p>
            <a:r>
              <a:rPr lang="ru-RU" b="1" dirty="0" smtClean="0">
                <a:solidFill>
                  <a:srgbClr val="0000FF"/>
                </a:solidFill>
                <a:latin typeface="Times New Roman"/>
                <a:ea typeface="Times New Roman"/>
                <a:cs typeface="Times New Roman"/>
              </a:rPr>
              <a:t>Р-170/2025-КпР, принята 10 апреля 2025 г.</a:t>
            </a:r>
            <a:endParaRPr lang="ru-RU" b="1" dirty="0">
              <a:solidFill>
                <a:srgbClr val="0000FF"/>
              </a:solidFill>
            </a:endParaRPr>
          </a:p>
        </p:txBody>
      </p:sp>
      <p:pic>
        <p:nvPicPr>
          <p:cNvPr id="232451" name="Picture 3"/>
          <p:cNvPicPr>
            <a:picLocks noChangeAspect="1" noChangeArrowheads="1"/>
          </p:cNvPicPr>
          <p:nvPr/>
        </p:nvPicPr>
        <p:blipFill>
          <a:blip r:embed="rId3" cstate="print"/>
          <a:srcRect/>
          <a:stretch>
            <a:fillRect/>
          </a:stretch>
        </p:blipFill>
        <p:spPr bwMode="auto">
          <a:xfrm>
            <a:off x="6419541" y="1513810"/>
            <a:ext cx="5575868" cy="501458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9686" y="1424323"/>
            <a:ext cx="11713301" cy="4708981"/>
          </a:xfrm>
          <a:prstGeom prst="rect">
            <a:avLst/>
          </a:prstGeom>
          <a:solidFill>
            <a:schemeClr val="accent5">
              <a:lumMod val="20000"/>
              <a:lumOff val="80000"/>
            </a:schemeClr>
          </a:solidFill>
        </p:spPr>
        <p:txBody>
          <a:bodyPr wrap="square">
            <a:spAutoFit/>
          </a:bodyPr>
          <a:lstStyle/>
          <a:p>
            <a:pPr algn="ctr"/>
            <a:r>
              <a:rPr lang="ru-RU" sz="2500" b="1" i="1" kern="1800" dirty="0">
                <a:solidFill>
                  <a:srgbClr val="FF0000"/>
                </a:solidFill>
                <a:latin typeface="Times New Roman"/>
                <a:ea typeface="Times New Roman"/>
                <a:cs typeface="Times New Roman"/>
              </a:rPr>
              <a:t>Рекомендация  Р-48/2014 ОК МАШИНОСТРОЕНИЕ«Отдельные вопросы, связанные с порядком формирования себестоимости готовой продукции при неполной загрузке производственных мощностей»</a:t>
            </a:r>
            <a:endParaRPr lang="ru-RU" sz="2500" i="1" dirty="0">
              <a:solidFill>
                <a:srgbClr val="FF0000"/>
              </a:solidFill>
              <a:ea typeface="Calibri"/>
              <a:cs typeface="Times New Roman"/>
            </a:endParaRPr>
          </a:p>
          <a:p>
            <a:pPr algn="just" fontAlgn="base"/>
            <a:r>
              <a:rPr lang="ru-RU" sz="2500" i="1" dirty="0">
                <a:solidFill>
                  <a:prstClr val="black"/>
                </a:solidFill>
                <a:latin typeface="Times New Roman"/>
                <a:ea typeface="Times New Roman"/>
                <a:cs typeface="Times New Roman"/>
              </a:rPr>
              <a:t>В случае существенности указанных расходов, они отражаются в Отчете о финансовых результатах в составе </a:t>
            </a:r>
            <a:r>
              <a:rPr lang="ru-RU" sz="2500" b="1" i="1" dirty="0">
                <a:solidFill>
                  <a:srgbClr val="FF0000"/>
                </a:solidFill>
                <a:latin typeface="Times New Roman"/>
                <a:ea typeface="Times New Roman"/>
                <a:cs typeface="Times New Roman"/>
              </a:rPr>
              <a:t>отдельной строки, например, «Прочие общепроизводственные расходы». </a:t>
            </a:r>
            <a:r>
              <a:rPr lang="ru-RU" sz="2500" i="1" dirty="0">
                <a:solidFill>
                  <a:prstClr val="black"/>
                </a:solidFill>
                <a:latin typeface="Times New Roman"/>
                <a:ea typeface="Times New Roman"/>
                <a:cs typeface="Times New Roman"/>
              </a:rPr>
              <a:t>Если сумма таких расходов составляет несущественную величину, она может быть включена в показатель «Себестоимость продаж», либо в «Управленческие расходы».</a:t>
            </a:r>
            <a:endParaRPr lang="ru-RU" sz="2500" i="1" dirty="0">
              <a:solidFill>
                <a:prstClr val="black"/>
              </a:solidFill>
              <a:ea typeface="Calibri"/>
              <a:cs typeface="Times New Roman"/>
            </a:endParaRPr>
          </a:p>
          <a:p>
            <a:pPr algn="just" fontAlgn="base"/>
            <a:r>
              <a:rPr lang="ru-RU" sz="2500" i="1" dirty="0">
                <a:solidFill>
                  <a:prstClr val="black"/>
                </a:solidFill>
                <a:latin typeface="Times New Roman"/>
                <a:ea typeface="Times New Roman"/>
                <a:cs typeface="Times New Roman"/>
              </a:rPr>
              <a:t>В пояснениях к </a:t>
            </a:r>
            <a:r>
              <a:rPr lang="ru-RU" sz="2500" i="1" dirty="0" smtClean="0">
                <a:solidFill>
                  <a:prstClr val="black"/>
                </a:solidFill>
                <a:latin typeface="Times New Roman"/>
                <a:ea typeface="Times New Roman"/>
                <a:cs typeface="Times New Roman"/>
              </a:rPr>
              <a:t>отчетности </a:t>
            </a:r>
            <a:r>
              <a:rPr lang="ru-RU" sz="2500" i="1" dirty="0">
                <a:solidFill>
                  <a:prstClr val="black"/>
                </a:solidFill>
                <a:latin typeface="Times New Roman"/>
                <a:ea typeface="Times New Roman"/>
                <a:cs typeface="Times New Roman"/>
              </a:rPr>
              <a:t>приводится уместная информация, характеризующая расходы, связанные с неполной загрузкой производственных мощностей (например, виды затрат, вошедшие в данный показатель, порядок расчета и процент загрузки мощностей и пр.).</a:t>
            </a:r>
            <a:endParaRPr lang="ru-RU" sz="2500" i="1" dirty="0">
              <a:solidFill>
                <a:prstClr val="black"/>
              </a:solidFill>
              <a:ea typeface="Calibri"/>
              <a:cs typeface="Times New Roman"/>
            </a:endParaRPr>
          </a:p>
        </p:txBody>
      </p:sp>
    </p:spTree>
    <p:extLst>
      <p:ext uri="{BB962C8B-B14F-4D97-AF65-F5344CB8AC3E}">
        <p14:creationId xmlns:p14="http://schemas.microsoft.com/office/powerpoint/2010/main" xmlns="" val="7956206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1290" y="1654212"/>
            <a:ext cx="11593708" cy="2246769"/>
          </a:xfrm>
          <a:prstGeom prst="rect">
            <a:avLst/>
          </a:prstGeom>
          <a:solidFill>
            <a:schemeClr val="accent3">
              <a:lumMod val="20000"/>
              <a:lumOff val="80000"/>
            </a:schemeClr>
          </a:solidFill>
        </p:spPr>
        <p:txBody>
          <a:bodyPr wrap="square">
            <a:spAutoFit/>
          </a:bodyPr>
          <a:lstStyle/>
          <a:p>
            <a:pPr algn="just" fontAlgn="base"/>
            <a:r>
              <a:rPr lang="ru-RU" sz="2800" dirty="0" smtClean="0">
                <a:solidFill>
                  <a:srgbClr val="000000"/>
                </a:solidFill>
                <a:latin typeface="Times New Roman" panose="02020603050405020304" pitchFamily="18" charset="0"/>
                <a:cs typeface="Times New Roman" panose="02020603050405020304" pitchFamily="18" charset="0"/>
              </a:rPr>
              <a:t>Как решить проблему завышения </a:t>
            </a:r>
            <a:r>
              <a:rPr lang="ru-RU" sz="2800" dirty="0">
                <a:solidFill>
                  <a:srgbClr val="000000"/>
                </a:solidFill>
                <a:latin typeface="Times New Roman" panose="02020603050405020304" pitchFamily="18" charset="0"/>
                <a:cs typeface="Times New Roman" panose="02020603050405020304" pitchFamily="18" charset="0"/>
              </a:rPr>
              <a:t>себестоимости единицы изделия в случае, когда портфель заказов является </a:t>
            </a:r>
            <a:r>
              <a:rPr lang="ru-RU" sz="2800" dirty="0" smtClean="0">
                <a:solidFill>
                  <a:srgbClr val="000000"/>
                </a:solidFill>
                <a:latin typeface="Times New Roman" panose="02020603050405020304" pitchFamily="18" charset="0"/>
                <a:cs typeface="Times New Roman" panose="02020603050405020304" pitchFamily="18" charset="0"/>
              </a:rPr>
              <a:t>недостаточным?</a:t>
            </a:r>
            <a:endParaRPr lang="ru-RU" sz="2800" dirty="0">
              <a:solidFill>
                <a:srgbClr val="000000"/>
              </a:solidFill>
              <a:latin typeface="Times New Roman" panose="02020603050405020304" pitchFamily="18" charset="0"/>
              <a:cs typeface="Times New Roman" panose="02020603050405020304" pitchFamily="18" charset="0"/>
            </a:endParaRPr>
          </a:p>
          <a:p>
            <a:pPr algn="just" fontAlgn="base"/>
            <a:r>
              <a:rPr lang="ru-RU" sz="2800" dirty="0">
                <a:solidFill>
                  <a:srgbClr val="000000"/>
                </a:solidFill>
                <a:latin typeface="Times New Roman" panose="02020603050405020304" pitchFamily="18" charset="0"/>
                <a:cs typeface="Times New Roman" panose="02020603050405020304" pitchFamily="18" charset="0"/>
              </a:rPr>
              <a:t>В настоящее время порядок формирования незавершенного производства и себестоимости единицы изделия не определен нормативными актами по бухгалтерскому учету в РФ. </a:t>
            </a:r>
            <a:endParaRPr lang="ru-RU" sz="2800" dirty="0" smtClean="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314832" y="4366142"/>
            <a:ext cx="9877168" cy="2246769"/>
          </a:xfrm>
          <a:prstGeom prst="rect">
            <a:avLst/>
          </a:prstGeom>
          <a:solidFill>
            <a:schemeClr val="accent4">
              <a:lumMod val="20000"/>
              <a:lumOff val="80000"/>
            </a:schemeClr>
          </a:solidFill>
        </p:spPr>
        <p:txBody>
          <a:bodyPr wrap="square">
            <a:spAutoFit/>
          </a:bodyPr>
          <a:lstStyle/>
          <a:p>
            <a:pPr lvl="0" algn="just" fontAlgn="base"/>
            <a:r>
              <a:rPr lang="ru-RU" sz="2800" b="1" dirty="0" smtClean="0">
                <a:solidFill>
                  <a:srgbClr val="FF0000"/>
                </a:solidFill>
                <a:latin typeface="Times New Roman" panose="02020603050405020304" pitchFamily="18" charset="0"/>
                <a:cs typeface="Times New Roman" panose="02020603050405020304" pitchFamily="18" charset="0"/>
              </a:rPr>
              <a:t>П.13 IAS 2 «Запасы»:</a:t>
            </a:r>
          </a:p>
          <a:p>
            <a:pPr lvl="0" algn="just" fontAlgn="base"/>
            <a:r>
              <a:rPr lang="ru-RU" sz="2800" dirty="0" smtClean="0">
                <a:solidFill>
                  <a:srgbClr val="000000"/>
                </a:solidFill>
                <a:latin typeface="Times New Roman" panose="02020603050405020304" pitchFamily="18" charset="0"/>
                <a:cs typeface="Times New Roman" panose="02020603050405020304" pitchFamily="18" charset="0"/>
              </a:rPr>
              <a:t> </a:t>
            </a:r>
            <a:r>
              <a:rPr lang="ru-RU" sz="2800" i="1" dirty="0" smtClean="0">
                <a:solidFill>
                  <a:srgbClr val="000000"/>
                </a:solidFill>
                <a:latin typeface="Times New Roman" panose="02020603050405020304" pitchFamily="18" charset="0"/>
                <a:cs typeface="Times New Roman" panose="02020603050405020304" pitchFamily="18" charset="0"/>
              </a:rPr>
              <a:t>отнесение постоянных производственных накладных расходов на затраты на переработку производится на основе </a:t>
            </a:r>
            <a:r>
              <a:rPr lang="ru-RU" sz="2800" i="1" u="sng" dirty="0" smtClean="0">
                <a:solidFill>
                  <a:srgbClr val="000000"/>
                </a:solidFill>
                <a:latin typeface="Times New Roman" panose="02020603050405020304" pitchFamily="18" charset="0"/>
                <a:cs typeface="Times New Roman" panose="02020603050405020304" pitchFamily="18" charset="0"/>
              </a:rPr>
              <a:t>нормальной производительности производственных мощностей</a:t>
            </a:r>
            <a:r>
              <a:rPr lang="ru-RU" sz="2800" i="1" dirty="0" smtClean="0">
                <a:solidFill>
                  <a:srgbClr val="000000"/>
                </a:solidFill>
                <a:latin typeface="Times New Roman" panose="02020603050405020304" pitchFamily="18" charset="0"/>
                <a:cs typeface="Times New Roman" panose="02020603050405020304" pitchFamily="18" charset="0"/>
              </a:rPr>
              <a:t>. </a:t>
            </a:r>
            <a:endParaRPr lang="ru-RU" sz="2800"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850575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5797" y="1477366"/>
            <a:ext cx="11713301" cy="5016758"/>
          </a:xfrm>
          <a:prstGeom prst="rect">
            <a:avLst/>
          </a:prstGeom>
          <a:solidFill>
            <a:schemeClr val="accent6">
              <a:lumMod val="20000"/>
              <a:lumOff val="80000"/>
            </a:schemeClr>
          </a:solidFill>
        </p:spPr>
        <p:txBody>
          <a:bodyPr wrap="square">
            <a:spAutoFit/>
          </a:bodyPr>
          <a:lstStyle/>
          <a:p>
            <a:pPr algn="just" fontAlgn="base">
              <a:spcAft>
                <a:spcPts val="0"/>
              </a:spcAft>
            </a:pPr>
            <a:r>
              <a:rPr lang="ru-RU" sz="2000" dirty="0" smtClean="0">
                <a:latin typeface="Times New Roman"/>
                <a:ea typeface="Times New Roman"/>
                <a:cs typeface="Times New Roman"/>
              </a:rPr>
              <a:t>Условно, у компании  2 станка, Годовой </a:t>
            </a:r>
            <a:r>
              <a:rPr lang="ru-RU" sz="2000" dirty="0">
                <a:latin typeface="Times New Roman"/>
                <a:ea typeface="Times New Roman"/>
                <a:cs typeface="Times New Roman"/>
              </a:rPr>
              <a:t>фонд рабочего времени при работе на одном станке составляет 2000 машино-часов. Общая продолжительность </a:t>
            </a:r>
            <a:r>
              <a:rPr lang="ru-RU" sz="2000" dirty="0" smtClean="0">
                <a:latin typeface="Times New Roman"/>
                <a:ea typeface="Times New Roman"/>
                <a:cs typeface="Times New Roman"/>
              </a:rPr>
              <a:t>техн. </a:t>
            </a:r>
            <a:r>
              <a:rPr lang="ru-RU" sz="2000" dirty="0">
                <a:latin typeface="Times New Roman"/>
                <a:ea typeface="Times New Roman"/>
                <a:cs typeface="Times New Roman"/>
              </a:rPr>
              <a:t>перерывов и остановки на ремонт составляет 100 машино-часов в год по </a:t>
            </a:r>
            <a:r>
              <a:rPr lang="ru-RU" sz="2000" dirty="0" smtClean="0">
                <a:latin typeface="Times New Roman"/>
                <a:ea typeface="Times New Roman"/>
                <a:cs typeface="Times New Roman"/>
              </a:rPr>
              <a:t>каждому  станку. </a:t>
            </a:r>
            <a:r>
              <a:rPr lang="ru-RU" sz="2000" b="1" dirty="0" smtClean="0">
                <a:solidFill>
                  <a:srgbClr val="069FEC"/>
                </a:solidFill>
                <a:latin typeface="Times New Roman"/>
                <a:ea typeface="Times New Roman"/>
                <a:cs typeface="Times New Roman"/>
              </a:rPr>
              <a:t>Годовой </a:t>
            </a:r>
            <a:r>
              <a:rPr lang="ru-RU" sz="2000" b="1" dirty="0">
                <a:solidFill>
                  <a:srgbClr val="069FEC"/>
                </a:solidFill>
                <a:latin typeface="Times New Roman"/>
                <a:ea typeface="Times New Roman"/>
                <a:cs typeface="Times New Roman"/>
              </a:rPr>
              <a:t>полезный фонд работы оборудования (ГПФРО) </a:t>
            </a:r>
            <a:r>
              <a:rPr lang="ru-RU" sz="2000" dirty="0">
                <a:latin typeface="Times New Roman"/>
                <a:ea typeface="Times New Roman"/>
                <a:cs typeface="Times New Roman"/>
              </a:rPr>
              <a:t>будет рассчитан следующим образом:</a:t>
            </a:r>
            <a:endParaRPr lang="ru-RU" sz="2000" dirty="0">
              <a:ea typeface="Calibri"/>
              <a:cs typeface="Times New Roman"/>
            </a:endParaRPr>
          </a:p>
          <a:p>
            <a:pPr algn="just" fontAlgn="base">
              <a:spcAft>
                <a:spcPts val="0"/>
              </a:spcAft>
            </a:pPr>
            <a:r>
              <a:rPr lang="ru-RU" sz="2000" dirty="0">
                <a:latin typeface="Times New Roman"/>
                <a:ea typeface="Times New Roman"/>
                <a:cs typeface="Times New Roman"/>
              </a:rPr>
              <a:t>ГПФРО = 2 станка х 2 смены х 2000 машино-часов – 100 машино-часов х 2 станка = 7800 машино-часов</a:t>
            </a:r>
            <a:endParaRPr lang="ru-RU" sz="2000" dirty="0">
              <a:ea typeface="Calibri"/>
              <a:cs typeface="Times New Roman"/>
            </a:endParaRPr>
          </a:p>
          <a:p>
            <a:pPr algn="just" fontAlgn="base">
              <a:spcAft>
                <a:spcPts val="0"/>
              </a:spcAft>
            </a:pPr>
            <a:r>
              <a:rPr lang="ru-RU" sz="2000" dirty="0">
                <a:latin typeface="Times New Roman"/>
                <a:ea typeface="Times New Roman"/>
                <a:cs typeface="Times New Roman"/>
              </a:rPr>
              <a:t>Компания предполагает, что загрузка </a:t>
            </a:r>
            <a:r>
              <a:rPr lang="ru-RU" sz="2000" dirty="0" smtClean="0">
                <a:latin typeface="Times New Roman"/>
                <a:ea typeface="Times New Roman"/>
                <a:cs typeface="Times New Roman"/>
              </a:rPr>
              <a:t>в </a:t>
            </a:r>
            <a:r>
              <a:rPr lang="ru-RU" sz="2000" dirty="0">
                <a:latin typeface="Times New Roman"/>
                <a:ea typeface="Times New Roman"/>
                <a:cs typeface="Times New Roman"/>
              </a:rPr>
              <a:t>течение всего года будет равномерной, поэтому среднемесячный полезный фонд рабочего времени оборудования рассчитывается как 1/12 от годового полезного фонда, таким образом, среднемесячный полезный фонд составляет 7800*1/12 = 650 </a:t>
            </a:r>
            <a:r>
              <a:rPr lang="ru-RU" sz="2000" dirty="0" smtClean="0">
                <a:latin typeface="Times New Roman"/>
                <a:ea typeface="Times New Roman"/>
                <a:cs typeface="Times New Roman"/>
              </a:rPr>
              <a:t>машино-часов. </a:t>
            </a:r>
          </a:p>
          <a:p>
            <a:pPr algn="just" fontAlgn="base">
              <a:spcAft>
                <a:spcPts val="0"/>
              </a:spcAft>
            </a:pPr>
            <a:r>
              <a:rPr lang="ru-RU" sz="2000" dirty="0" smtClean="0">
                <a:latin typeface="Times New Roman"/>
                <a:ea typeface="Times New Roman"/>
                <a:cs typeface="Times New Roman"/>
              </a:rPr>
              <a:t>По </a:t>
            </a:r>
            <a:r>
              <a:rPr lang="ru-RU" sz="2000" dirty="0">
                <a:latin typeface="Times New Roman"/>
                <a:ea typeface="Times New Roman"/>
                <a:cs typeface="Times New Roman"/>
              </a:rPr>
              <a:t>результатам апреля </a:t>
            </a:r>
            <a:r>
              <a:rPr lang="ru-RU" sz="2000" dirty="0" smtClean="0">
                <a:latin typeface="Times New Roman"/>
                <a:ea typeface="Times New Roman"/>
                <a:cs typeface="Times New Roman"/>
              </a:rPr>
              <a:t>суммарная </a:t>
            </a:r>
            <a:r>
              <a:rPr lang="ru-RU" sz="2000" dirty="0">
                <a:latin typeface="Times New Roman"/>
                <a:ea typeface="Times New Roman"/>
                <a:cs typeface="Times New Roman"/>
              </a:rPr>
              <a:t>фактическая выработка составила 520 </a:t>
            </a:r>
            <a:r>
              <a:rPr lang="ru-RU" sz="2000" dirty="0" smtClean="0">
                <a:latin typeface="Times New Roman"/>
                <a:ea typeface="Times New Roman"/>
                <a:cs typeface="Times New Roman"/>
              </a:rPr>
              <a:t>машино-часов. Коэфф-т </a:t>
            </a:r>
            <a:r>
              <a:rPr lang="ru-RU" sz="2000" dirty="0">
                <a:latin typeface="Times New Roman"/>
                <a:ea typeface="Times New Roman"/>
                <a:cs typeface="Times New Roman"/>
              </a:rPr>
              <a:t>фактической загрузки </a:t>
            </a:r>
            <a:r>
              <a:rPr lang="ru-RU" sz="2000" dirty="0" smtClean="0">
                <a:latin typeface="Times New Roman"/>
                <a:ea typeface="Times New Roman"/>
                <a:cs typeface="Times New Roman"/>
              </a:rPr>
              <a:t>: Кфз </a:t>
            </a:r>
            <a:r>
              <a:rPr lang="ru-RU" sz="2000" dirty="0">
                <a:latin typeface="Times New Roman"/>
                <a:ea typeface="Times New Roman"/>
                <a:cs typeface="Times New Roman"/>
              </a:rPr>
              <a:t>= 520/650 = 0,8</a:t>
            </a:r>
            <a:endParaRPr lang="ru-RU" sz="2000" dirty="0">
              <a:ea typeface="Calibri"/>
              <a:cs typeface="Times New Roman"/>
            </a:endParaRPr>
          </a:p>
          <a:p>
            <a:pPr algn="just" fontAlgn="base">
              <a:spcAft>
                <a:spcPts val="0"/>
              </a:spcAft>
            </a:pPr>
            <a:r>
              <a:rPr lang="ru-RU" sz="2000" dirty="0">
                <a:latin typeface="Times New Roman"/>
                <a:ea typeface="Times New Roman"/>
                <a:cs typeface="Times New Roman"/>
              </a:rPr>
              <a:t>В апреле общая сумма постоянных общепроизводственных расходов, по перечню, утвержденному в локальном нормативном акте, составила 3000 тыс. руб.</a:t>
            </a:r>
            <a:endParaRPr lang="ru-RU" sz="2000" dirty="0">
              <a:ea typeface="Calibri"/>
              <a:cs typeface="Times New Roman"/>
            </a:endParaRPr>
          </a:p>
          <a:p>
            <a:pPr algn="just" fontAlgn="base">
              <a:spcAft>
                <a:spcPts val="0"/>
              </a:spcAft>
            </a:pPr>
            <a:r>
              <a:rPr lang="ru-RU" sz="2000" b="1" dirty="0" smtClean="0">
                <a:latin typeface="Times New Roman"/>
                <a:ea typeface="Times New Roman"/>
                <a:cs typeface="Times New Roman"/>
              </a:rPr>
              <a:t>РЕЗЮМЕ:</a:t>
            </a:r>
            <a:endParaRPr lang="ru-RU" sz="2000" b="1" dirty="0">
              <a:ea typeface="Calibri"/>
              <a:cs typeface="Times New Roman"/>
            </a:endParaRPr>
          </a:p>
          <a:p>
            <a:pPr algn="just" fontAlgn="base">
              <a:spcAft>
                <a:spcPts val="0"/>
              </a:spcAft>
            </a:pPr>
            <a:r>
              <a:rPr lang="ru-RU" sz="2000" dirty="0" smtClean="0">
                <a:latin typeface="Times New Roman"/>
                <a:ea typeface="Times New Roman"/>
                <a:cs typeface="Times New Roman"/>
              </a:rPr>
              <a:t>-</a:t>
            </a:r>
            <a:r>
              <a:rPr lang="ru-RU" sz="2000" b="1" dirty="0" smtClean="0">
                <a:solidFill>
                  <a:srgbClr val="FF0000"/>
                </a:solidFill>
                <a:latin typeface="Times New Roman"/>
                <a:ea typeface="Times New Roman"/>
                <a:cs typeface="Times New Roman"/>
              </a:rPr>
              <a:t>на </a:t>
            </a:r>
            <a:r>
              <a:rPr lang="ru-RU" sz="2000" b="1" dirty="0">
                <a:solidFill>
                  <a:srgbClr val="FF0000"/>
                </a:solidFill>
                <a:latin typeface="Times New Roman"/>
                <a:ea typeface="Times New Roman"/>
                <a:cs typeface="Times New Roman"/>
              </a:rPr>
              <a:t>себестоимость </a:t>
            </a:r>
            <a:r>
              <a:rPr lang="ru-RU" sz="2000" b="1" dirty="0" smtClean="0">
                <a:solidFill>
                  <a:srgbClr val="FF0000"/>
                </a:solidFill>
                <a:latin typeface="Times New Roman"/>
                <a:ea typeface="Times New Roman"/>
                <a:cs typeface="Times New Roman"/>
              </a:rPr>
              <a:t>ГП </a:t>
            </a:r>
            <a:r>
              <a:rPr lang="ru-RU" sz="2000" dirty="0" smtClean="0">
                <a:latin typeface="Times New Roman"/>
                <a:ea typeface="Times New Roman"/>
                <a:cs typeface="Times New Roman"/>
              </a:rPr>
              <a:t>будут </a:t>
            </a:r>
            <a:r>
              <a:rPr lang="ru-RU" sz="2000" dirty="0">
                <a:latin typeface="Times New Roman"/>
                <a:ea typeface="Times New Roman"/>
                <a:cs typeface="Times New Roman"/>
              </a:rPr>
              <a:t>списаны постоянные общепроизводственные расходы в сумме 2400 тыс. руб. (3000 тыс. руб. х 0,8);</a:t>
            </a:r>
            <a:endParaRPr lang="ru-RU" sz="2000" dirty="0">
              <a:ea typeface="Calibri"/>
              <a:cs typeface="Times New Roman"/>
            </a:endParaRPr>
          </a:p>
          <a:p>
            <a:pPr algn="just" fontAlgn="base">
              <a:spcAft>
                <a:spcPts val="0"/>
              </a:spcAft>
            </a:pPr>
            <a:r>
              <a:rPr lang="ru-RU" sz="2000" dirty="0" smtClean="0">
                <a:latin typeface="Times New Roman"/>
                <a:ea typeface="Times New Roman"/>
                <a:cs typeface="Times New Roman"/>
              </a:rPr>
              <a:t>- </a:t>
            </a:r>
            <a:r>
              <a:rPr lang="ru-RU" sz="2000" dirty="0">
                <a:latin typeface="Times New Roman"/>
                <a:ea typeface="Times New Roman"/>
                <a:cs typeface="Times New Roman"/>
              </a:rPr>
              <a:t> </a:t>
            </a:r>
            <a:r>
              <a:rPr lang="ru-RU" sz="2000" b="1" dirty="0">
                <a:solidFill>
                  <a:srgbClr val="FF0000"/>
                </a:solidFill>
                <a:latin typeface="Times New Roman"/>
                <a:ea typeface="Times New Roman"/>
                <a:cs typeface="Times New Roman"/>
              </a:rPr>
              <a:t>на общие расходы </a:t>
            </a:r>
            <a:r>
              <a:rPr lang="ru-RU" sz="2000" dirty="0" smtClean="0">
                <a:latin typeface="Times New Roman"/>
                <a:ea typeface="Times New Roman"/>
                <a:cs typeface="Times New Roman"/>
              </a:rPr>
              <a:t>будут </a:t>
            </a:r>
            <a:r>
              <a:rPr lang="ru-RU" sz="2000" dirty="0">
                <a:latin typeface="Times New Roman"/>
                <a:ea typeface="Times New Roman"/>
                <a:cs typeface="Times New Roman"/>
              </a:rPr>
              <a:t>списаны затраты в сумме 600 тыс. руб. (3000 тыс. руб. – 2400 тыс. руб.).</a:t>
            </a:r>
            <a:endParaRPr lang="ru-RU" sz="2000" dirty="0">
              <a:ea typeface="Calibri"/>
              <a:cs typeface="Times New Roman"/>
            </a:endParaRPr>
          </a:p>
        </p:txBody>
      </p:sp>
    </p:spTree>
    <p:extLst>
      <p:ext uri="{BB962C8B-B14F-4D97-AF65-F5344CB8AC3E}">
        <p14:creationId xmlns:p14="http://schemas.microsoft.com/office/powerpoint/2010/main" xmlns="" val="27223279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82773" y="1685392"/>
          <a:ext cx="11493794" cy="4412857"/>
        </p:xfrm>
        <a:graphic>
          <a:graphicData uri="http://schemas.openxmlformats.org/drawingml/2006/table">
            <a:tbl>
              <a:tblPr/>
              <a:tblGrid>
                <a:gridCol w="3530009"/>
                <a:gridCol w="7963785"/>
              </a:tblGrid>
              <a:tr h="419855">
                <a:tc rowSpan="3">
                  <a:txBody>
                    <a:bodyPr/>
                    <a:lstStyle/>
                    <a:p>
                      <a:pPr algn="ctr">
                        <a:lnSpc>
                          <a:spcPct val="115000"/>
                        </a:lnSpc>
                        <a:spcAft>
                          <a:spcPts val="0"/>
                        </a:spcAft>
                      </a:pPr>
                      <a:r>
                        <a:rPr lang="ru-RU" sz="1800" dirty="0">
                          <a:latin typeface="Times New Roman" pitchFamily="18" charset="0"/>
                          <a:ea typeface="Calibri"/>
                          <a:cs typeface="Times New Roman" pitchFamily="18" charset="0"/>
                        </a:rPr>
                        <a:t>К Регулирующим документом в области БУ относятся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latin typeface="Times New Roman" pitchFamily="18" charset="0"/>
                          <a:ea typeface="Calibri"/>
                          <a:cs typeface="Times New Roman" pitchFamily="18" charset="0"/>
                        </a:rPr>
                        <a:t>1)Любые документы, выпущенные любым министерством, ведомством, при условии их регистрации в Минюсте РФ и действующие в настоящее время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494">
                <a:tc vMerge="1">
                  <a:txBody>
                    <a:bodyPr/>
                    <a:lstStyle/>
                    <a:p>
                      <a:endParaRPr lang="ru-RU"/>
                    </a:p>
                  </a:txBody>
                  <a:tcPr/>
                </a:tc>
                <a:tc>
                  <a:txBody>
                    <a:bodyPr/>
                    <a:lstStyle/>
                    <a:p>
                      <a:pPr>
                        <a:lnSpc>
                          <a:spcPct val="115000"/>
                        </a:lnSpc>
                        <a:spcAft>
                          <a:spcPts val="0"/>
                        </a:spcAft>
                      </a:pPr>
                      <a:r>
                        <a:rPr lang="ru-RU" sz="1800">
                          <a:latin typeface="Times New Roman" pitchFamily="18" charset="0"/>
                          <a:ea typeface="Calibri"/>
                          <a:cs typeface="Times New Roman" pitchFamily="18" charset="0"/>
                        </a:rPr>
                        <a:t>2)Документы, выпущенные только государственным регулятором в области БУ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998">
                <a:tc vMerge="1">
                  <a:txBody>
                    <a:bodyPr/>
                    <a:lstStyle/>
                    <a:p>
                      <a:endParaRPr lang="ru-RU"/>
                    </a:p>
                  </a:txBody>
                  <a:tcPr/>
                </a:tc>
                <a:tc>
                  <a:txBody>
                    <a:bodyPr/>
                    <a:lstStyle/>
                    <a:p>
                      <a:pPr>
                        <a:lnSpc>
                          <a:spcPct val="115000"/>
                        </a:lnSpc>
                        <a:spcAft>
                          <a:spcPts val="0"/>
                        </a:spcAft>
                      </a:pPr>
                      <a:r>
                        <a:rPr lang="ru-RU" sz="1800" dirty="0">
                          <a:latin typeface="Times New Roman" pitchFamily="18" charset="0"/>
                          <a:ea typeface="Calibri"/>
                          <a:cs typeface="Times New Roman" pitchFamily="18" charset="0"/>
                        </a:rPr>
                        <a:t>3)ПБУ (</a:t>
                      </a:r>
                      <a:r>
                        <a:rPr lang="ru-RU" sz="1800" i="1" dirty="0">
                          <a:latin typeface="Times New Roman" pitchFamily="18" charset="0"/>
                          <a:ea typeface="Calibri"/>
                          <a:cs typeface="Times New Roman" pitchFamily="18" charset="0"/>
                        </a:rPr>
                        <a:t>принятые после 01.10.98</a:t>
                      </a:r>
                      <a:r>
                        <a:rPr lang="ru-RU" sz="1800" dirty="0">
                          <a:latin typeface="Times New Roman" pitchFamily="18" charset="0"/>
                          <a:ea typeface="Calibri"/>
                          <a:cs typeface="Times New Roman" pitchFamily="18" charset="0"/>
                        </a:rPr>
                        <a:t>), ФСБУ, МСФО, </a:t>
                      </a:r>
                      <a:r>
                        <a:rPr lang="ru-RU" sz="1800" dirty="0" smtClean="0">
                          <a:latin typeface="Times New Roman" pitchFamily="18" charset="0"/>
                          <a:ea typeface="Calibri"/>
                          <a:cs typeface="Times New Roman" pitchFamily="18" charset="0"/>
                        </a:rPr>
                        <a:t>Рекомендации</a:t>
                      </a:r>
                      <a:r>
                        <a:rPr lang="ru-RU" sz="1800" baseline="0" dirty="0" smtClean="0">
                          <a:latin typeface="Times New Roman" pitchFamily="18" charset="0"/>
                          <a:ea typeface="Calibri"/>
                          <a:cs typeface="Times New Roman" pitchFamily="18" charset="0"/>
                        </a:rPr>
                        <a:t> (</a:t>
                      </a:r>
                      <a:r>
                        <a:rPr lang="ru-RU" sz="1800" i="1" dirty="0" smtClean="0">
                          <a:latin typeface="Times New Roman" pitchFamily="18" charset="0"/>
                          <a:ea typeface="Calibri"/>
                          <a:cs typeface="Times New Roman" pitchFamily="18" charset="0"/>
                        </a:rPr>
                        <a:t>выпускаемые </a:t>
                      </a:r>
                      <a:r>
                        <a:rPr lang="ru-RU" sz="1800" i="1" dirty="0">
                          <a:latin typeface="Times New Roman" pitchFamily="18" charset="0"/>
                          <a:ea typeface="Calibri"/>
                          <a:cs typeface="Times New Roman" pitchFamily="18" charset="0"/>
                        </a:rPr>
                        <a:t>ФННРБУ </a:t>
                      </a:r>
                      <a:r>
                        <a:rPr lang="ru-RU" sz="1800" i="1" dirty="0" smtClean="0">
                          <a:latin typeface="Times New Roman" pitchFamily="18" charset="0"/>
                          <a:ea typeface="Calibri"/>
                          <a:cs typeface="Times New Roman" pitchFamily="18" charset="0"/>
                        </a:rPr>
                        <a:t>БМЦ и иными негосударственными регуляторами в области БУ и БО</a:t>
                      </a:r>
                      <a:r>
                        <a:rPr lang="ru-RU" sz="1800" dirty="0" smtClean="0">
                          <a:latin typeface="Times New Roman" pitchFamily="18" charset="0"/>
                          <a:ea typeface="Calibri"/>
                          <a:cs typeface="Times New Roman" pitchFamily="18" charset="0"/>
                        </a:rPr>
                        <a:t>) </a:t>
                      </a:r>
                      <a:endParaRPr lang="ru-RU"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499">
                <a:tc rowSpan="2">
                  <a:txBody>
                    <a:bodyPr/>
                    <a:lstStyle/>
                    <a:p>
                      <a:pPr algn="ctr">
                        <a:lnSpc>
                          <a:spcPct val="115000"/>
                        </a:lnSpc>
                        <a:spcAft>
                          <a:spcPts val="0"/>
                        </a:spcAft>
                      </a:pPr>
                      <a:r>
                        <a:rPr lang="ru-RU" sz="1800" dirty="0">
                          <a:latin typeface="Times New Roman" pitchFamily="18" charset="0"/>
                          <a:ea typeface="Calibri"/>
                          <a:cs typeface="Times New Roman" pitchFamily="18" charset="0"/>
                        </a:rPr>
                        <a:t>Приоритетный ФСБУ в вопросах признания /не признания в учете найденных в ходе инвентаризации бесхозных активов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dirty="0">
                          <a:latin typeface="Times New Roman" pitchFamily="18" charset="0"/>
                          <a:ea typeface="Calibri"/>
                          <a:cs typeface="Times New Roman" pitchFamily="18" charset="0"/>
                        </a:rPr>
                        <a:t>4)ФСБУ 26/2020, ФСБУ 5/2019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998">
                <a:tc vMerge="1">
                  <a:txBody>
                    <a:bodyPr/>
                    <a:lstStyle/>
                    <a:p>
                      <a:endParaRPr lang="ru-RU"/>
                    </a:p>
                  </a:txBody>
                  <a:tcPr/>
                </a:tc>
                <a:tc>
                  <a:txBody>
                    <a:bodyPr/>
                    <a:lstStyle/>
                    <a:p>
                      <a:pPr>
                        <a:lnSpc>
                          <a:spcPct val="115000"/>
                        </a:lnSpc>
                        <a:spcAft>
                          <a:spcPts val="0"/>
                        </a:spcAft>
                      </a:pPr>
                      <a:r>
                        <a:rPr lang="ru-RU" sz="1800" dirty="0">
                          <a:latin typeface="Times New Roman" pitchFamily="18" charset="0"/>
                          <a:ea typeface="Calibri"/>
                          <a:cs typeface="Times New Roman" pitchFamily="18" charset="0"/>
                        </a:rPr>
                        <a:t>5)ФСБУ 28/2023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998">
                <a:tc rowSpan="2">
                  <a:txBody>
                    <a:bodyPr/>
                    <a:lstStyle/>
                    <a:p>
                      <a:pPr algn="ctr">
                        <a:lnSpc>
                          <a:spcPct val="115000"/>
                        </a:lnSpc>
                        <a:spcAft>
                          <a:spcPts val="0"/>
                        </a:spcAft>
                      </a:pPr>
                      <a:r>
                        <a:rPr lang="ru-RU" sz="1800" dirty="0">
                          <a:latin typeface="Times New Roman" pitchFamily="18" charset="0"/>
                          <a:ea typeface="Calibri"/>
                          <a:cs typeface="Times New Roman" pitchFamily="18" charset="0"/>
                        </a:rPr>
                        <a:t>Приоритетный ПБУ/ФСБУ при признании в учете у арендодателя при финансовой аренде авансовых платежей от арендатора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dirty="0">
                          <a:latin typeface="Times New Roman" pitchFamily="18" charset="0"/>
                          <a:ea typeface="Calibri"/>
                          <a:cs typeface="Times New Roman" pitchFamily="18" charset="0"/>
                        </a:rPr>
                        <a:t>6)ФСБУ 4/2023, ибо речь о представлении в отчетности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998">
                <a:tc vMerge="1">
                  <a:txBody>
                    <a:bodyPr/>
                    <a:lstStyle/>
                    <a:p>
                      <a:endParaRPr lang="ru-RU"/>
                    </a:p>
                  </a:txBody>
                  <a:tcPr/>
                </a:tc>
                <a:tc>
                  <a:txBody>
                    <a:bodyPr/>
                    <a:lstStyle/>
                    <a:p>
                      <a:pPr>
                        <a:lnSpc>
                          <a:spcPct val="115000"/>
                        </a:lnSpc>
                        <a:spcAft>
                          <a:spcPts val="0"/>
                        </a:spcAft>
                      </a:pPr>
                      <a:r>
                        <a:rPr lang="ru-RU" sz="1800" dirty="0">
                          <a:latin typeface="Times New Roman" pitchFamily="18" charset="0"/>
                          <a:ea typeface="Calibri"/>
                          <a:cs typeface="Times New Roman" pitchFamily="18" charset="0"/>
                        </a:rPr>
                        <a:t>7) ФСБУ 25/2018+ МСФО (</a:t>
                      </a:r>
                      <a:r>
                        <a:rPr lang="en-US" sz="1800" dirty="0">
                          <a:latin typeface="Times New Roman" pitchFamily="18" charset="0"/>
                          <a:ea typeface="Calibri"/>
                          <a:cs typeface="Times New Roman" pitchFamily="18" charset="0"/>
                        </a:rPr>
                        <a:t>IAS</a:t>
                      </a:r>
                      <a:r>
                        <a:rPr lang="ru-RU" sz="1800" dirty="0">
                          <a:latin typeface="Times New Roman" pitchFamily="18" charset="0"/>
                          <a:ea typeface="Calibri"/>
                          <a:cs typeface="Times New Roman" pitchFamily="18" charset="0"/>
                        </a:rPr>
                        <a:t>) 32, ибо речь об аренде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38307" y="1662778"/>
            <a:ext cx="6953693" cy="1952292"/>
          </a:xfrm>
        </p:spPr>
        <p:txBody>
          <a:bodyPr>
            <a:noAutofit/>
          </a:bodyPr>
          <a:lstStyle/>
          <a:p>
            <a:pPr algn="ctr"/>
            <a:r>
              <a:rPr lang="ru-RU" sz="3600" b="1" i="1" dirty="0" smtClean="0">
                <a:solidFill>
                  <a:srgbClr val="FF0000"/>
                </a:solidFill>
              </a:rPr>
              <a:t>У ВАС, ДОРОГИЕ КОЛЛЕГИ, ВСЁ ПОЛУЧИТСЯ, ВЫ ЛУЧШИЕ НА планете</a:t>
            </a:r>
            <a:r>
              <a:rPr lang="ru-RU" sz="3600" b="1" i="1" dirty="0" smtClean="0">
                <a:solidFill>
                  <a:srgbClr val="FF0000"/>
                </a:solidFill>
                <a:sym typeface="Wingdings" pitchFamily="2" charset="2"/>
              </a:rPr>
              <a:t> </a:t>
            </a:r>
            <a:endParaRPr lang="ru-RU" sz="3600" b="1" i="1" dirty="0">
              <a:solidFill>
                <a:srgbClr val="FF0000"/>
              </a:solidFill>
            </a:endParaRPr>
          </a:p>
        </p:txBody>
      </p:sp>
      <p:pic>
        <p:nvPicPr>
          <p:cNvPr id="3076" name="Picture 4"/>
          <p:cNvPicPr>
            <a:picLocks noChangeAspect="1" noChangeArrowheads="1"/>
          </p:cNvPicPr>
          <p:nvPr/>
        </p:nvPicPr>
        <p:blipFill>
          <a:blip r:embed="rId2" cstate="print"/>
          <a:srcRect/>
          <a:stretch>
            <a:fillRect/>
          </a:stretch>
        </p:blipFill>
        <p:spPr bwMode="auto">
          <a:xfrm>
            <a:off x="0" y="1275906"/>
            <a:ext cx="5280837" cy="4221126"/>
          </a:xfrm>
          <a:prstGeom prst="rect">
            <a:avLst/>
          </a:prstGeom>
          <a:noFill/>
          <a:ln w="9525">
            <a:noFill/>
            <a:miter lim="800000"/>
            <a:headEnd/>
            <a:tailEnd/>
          </a:ln>
          <a:effec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445" b="10012"/>
          <a:stretch/>
        </p:blipFill>
        <p:spPr bwMode="auto">
          <a:xfrm>
            <a:off x="6230679" y="3782285"/>
            <a:ext cx="5826644" cy="2872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Прямоугольник 8"/>
          <p:cNvSpPr/>
          <p:nvPr/>
        </p:nvSpPr>
        <p:spPr>
          <a:xfrm>
            <a:off x="0" y="5700179"/>
            <a:ext cx="6096000" cy="1200329"/>
          </a:xfrm>
          <a:prstGeom prst="rect">
            <a:avLst/>
          </a:prstGeom>
        </p:spPr>
        <p:txBody>
          <a:bodyPr>
            <a:spAutoFit/>
          </a:bodyPr>
          <a:lstStyle/>
          <a:p>
            <a:pPr algn="ctr"/>
            <a:r>
              <a:rPr lang="ru-RU" sz="3600" b="1" i="1" dirty="0" smtClean="0">
                <a:solidFill>
                  <a:srgbClr val="FF0000"/>
                </a:solidFill>
              </a:rPr>
              <a:t>Да неужели всё?! </a:t>
            </a:r>
            <a:r>
              <a:rPr lang="ru-RU" sz="3600" b="1" i="1" dirty="0" smtClean="0">
                <a:solidFill>
                  <a:srgbClr val="FF0000"/>
                </a:solidFill>
                <a:sym typeface="Wingdings" pitchFamily="2" charset="2"/>
              </a:rPr>
              <a:t></a:t>
            </a:r>
            <a:r>
              <a:rPr lang="ru-RU" sz="3600" b="1" i="1" dirty="0" smtClean="0">
                <a:solidFill>
                  <a:srgbClr val="FF0000"/>
                </a:solidFill>
              </a:rPr>
              <a:t/>
            </a:r>
            <a:br>
              <a:rPr lang="ru-RU" sz="3600" b="1" i="1" dirty="0" smtClean="0">
                <a:solidFill>
                  <a:srgbClr val="FF0000"/>
                </a:solidFill>
              </a:rPr>
            </a:br>
            <a:endParaRPr lang="ru-RU" sz="3600" dirty="0"/>
          </a:p>
        </p:txBody>
      </p:sp>
    </p:spTree>
    <p:extLst>
      <p:ext uri="{BB962C8B-B14F-4D97-AF65-F5344CB8AC3E}">
        <p14:creationId xmlns:p14="http://schemas.microsoft.com/office/powerpoint/2010/main" xmlns="" val="2363735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9172" y="2108052"/>
            <a:ext cx="11352976" cy="1541448"/>
          </a:xfrm>
          <a:prstGeom prst="rect">
            <a:avLst/>
          </a:prstGeom>
          <a:solidFill>
            <a:schemeClr val="accent3">
              <a:lumMod val="20000"/>
              <a:lumOff val="80000"/>
            </a:schemeClr>
          </a:solidFill>
        </p:spPr>
        <p:txBody>
          <a:bodyPr wrap="square">
            <a:spAutoFit/>
          </a:bodyPr>
          <a:lstStyle/>
          <a:p>
            <a:pPr algn="just">
              <a:lnSpc>
                <a:spcPct val="107000"/>
              </a:lnSpc>
            </a:pPr>
            <a:r>
              <a:rPr lang="ru-RU" sz="22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Регулирование </a:t>
            </a:r>
            <a:r>
              <a:rPr lang="ru-RU" sz="22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бухгалтерского учета в Российской Федерации могут осуществлять также </a:t>
            </a:r>
            <a:r>
              <a:rPr lang="ru-RU" sz="2200" b="1" dirty="0">
                <a:solidFill>
                  <a:srgbClr val="FF0000"/>
                </a:solidFill>
                <a:latin typeface="Arial" panose="020B0604020202020204" pitchFamily="34" charset="0"/>
                <a:ea typeface="Calibri" panose="020F0502020204030204" pitchFamily="34" charset="0"/>
                <a:cs typeface="Times New Roman" panose="02020603050405020304" pitchFamily="18" charset="0"/>
                <a:hlinkClick r:id="rId3"/>
              </a:rPr>
              <a:t>саморегулируемые организации</a:t>
            </a:r>
            <a:r>
              <a:rPr lang="ru-RU" sz="2200" dirty="0">
                <a:solidFill>
                  <a:srgbClr val="000000"/>
                </a:solidFill>
                <a:latin typeface="Arial" panose="020B0604020202020204" pitchFamily="34" charset="0"/>
                <a:ea typeface="Calibri" panose="020F0502020204030204" pitchFamily="34" charset="0"/>
                <a:cs typeface="Times New Roman" panose="02020603050405020304" pitchFamily="18" charset="0"/>
              </a:rPr>
              <a:t>, ….преследующие цели развития бухгалтерского учета (далее - </a:t>
            </a:r>
            <a:r>
              <a:rPr lang="ru-RU" sz="22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Субъекты </a:t>
            </a:r>
            <a:r>
              <a:rPr lang="ru-RU" sz="22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НЕГОСУДАРСТВЕННОГО</a:t>
            </a:r>
            <a:r>
              <a:rPr lang="ru-RU" sz="22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регулирования бухгалтерского учета</a:t>
            </a:r>
            <a:r>
              <a:rPr lang="ru-RU" sz="22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 (ст. 22 ФЗ № 402)</a:t>
            </a:r>
            <a:endParaRPr lang="ru-RU" sz="2200" b="1" u="sng" dirty="0">
              <a:solidFill>
                <a:srgbClr val="666699"/>
              </a:solidFill>
              <a:latin typeface="Arial" panose="020B0604020202020204" pitchFamily="34" charset="0"/>
              <a:ea typeface="Times New Roman" panose="02020603050405020304" pitchFamily="18" charset="0"/>
              <a:cs typeface="Times New Roman" panose="02020603050405020304" pitchFamily="18" charset="0"/>
              <a:hlinkClick r:id="rId4"/>
            </a:endParaRPr>
          </a:p>
        </p:txBody>
      </p:sp>
      <p:sp>
        <p:nvSpPr>
          <p:cNvPr id="3" name="Прямоугольник 2"/>
          <p:cNvSpPr/>
          <p:nvPr/>
        </p:nvSpPr>
        <p:spPr>
          <a:xfrm>
            <a:off x="3274672" y="4217609"/>
            <a:ext cx="8567351" cy="1832553"/>
          </a:xfrm>
          <a:prstGeom prst="rect">
            <a:avLst/>
          </a:prstGeom>
          <a:solidFill>
            <a:schemeClr val="accent4">
              <a:lumMod val="20000"/>
              <a:lumOff val="80000"/>
            </a:schemeClr>
          </a:solidFill>
        </p:spPr>
        <p:txBody>
          <a:bodyPr wrap="square">
            <a:spAutoFit/>
          </a:bodyPr>
          <a:lstStyle/>
          <a:p>
            <a:pPr algn="just">
              <a:lnSpc>
                <a:spcPct val="107000"/>
              </a:lnSpc>
            </a:pPr>
            <a:r>
              <a:rPr lang="ru-RU" sz="2200" b="1" u="sng" dirty="0">
                <a:solidFill>
                  <a:srgbClr val="666699"/>
                </a:solidFill>
                <a:latin typeface="Arial" panose="020B0604020202020204" pitchFamily="34" charset="0"/>
                <a:ea typeface="Times New Roman" panose="02020603050405020304" pitchFamily="18" charset="0"/>
                <a:cs typeface="Times New Roman" panose="02020603050405020304" pitchFamily="18" charset="0"/>
                <a:hlinkClick r:id="rId4"/>
              </a:rPr>
              <a:t>ФЗ от 01.12.2007 N 315-ФЗ "О саморегулируемых организациях"</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347345" algn="just"/>
            <a:r>
              <a:rPr lang="ru-RU" sz="2200" b="1" kern="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Статья 3. Саморегулируемые организации</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347345" algn="just"/>
            <a:r>
              <a:rPr lang="ru-RU" sz="2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 Саморегулируемой организацией признается </a:t>
            </a:r>
            <a:r>
              <a:rPr lang="ru-RU" sz="22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НЕКОММЕРЧЕСКАЯ ОРГАНИЗАЦИЯ</a:t>
            </a:r>
            <a:r>
              <a:rPr lang="ru-RU" sz="2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ru-RU" sz="2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ru-RU"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90466" name="Picture 2" descr="https://fs3.fotoload.ru/f/0518/1525856987/1920x1080/b74c2c27d0.jpg"/>
          <p:cNvPicPr>
            <a:picLocks noChangeAspect="1" noChangeArrowheads="1"/>
          </p:cNvPicPr>
          <p:nvPr/>
        </p:nvPicPr>
        <p:blipFill>
          <a:blip r:embed="rId5" cstate="print"/>
          <a:srcRect/>
          <a:stretch>
            <a:fillRect/>
          </a:stretch>
        </p:blipFill>
        <p:spPr bwMode="auto">
          <a:xfrm>
            <a:off x="179123" y="3950810"/>
            <a:ext cx="2835433" cy="1923535"/>
          </a:xfrm>
          <a:prstGeom prst="rect">
            <a:avLst/>
          </a:prstGeom>
          <a:noFill/>
        </p:spPr>
      </p:pic>
      <p:sp>
        <p:nvSpPr>
          <p:cNvPr id="6" name="Прямоугольник 5"/>
          <p:cNvSpPr/>
          <p:nvPr/>
        </p:nvSpPr>
        <p:spPr>
          <a:xfrm>
            <a:off x="807435" y="1212112"/>
            <a:ext cx="10619019" cy="830997"/>
          </a:xfrm>
          <a:prstGeom prst="rect">
            <a:avLst/>
          </a:prstGeom>
        </p:spPr>
        <p:txBody>
          <a:bodyPr wrap="square">
            <a:spAutoFit/>
          </a:bodyPr>
          <a:lstStyle/>
          <a:p>
            <a:pPr algn="ctr"/>
            <a:r>
              <a:rPr lang="ru-RU" sz="2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НЕГОСУДАРСТВЕННЫЕ РЕГУЛЯТОРЫ</a:t>
            </a:r>
            <a:endParaRPr lang="en-US" sz="2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gn="ctr"/>
            <a:r>
              <a:rPr lang="ru-RU" sz="2400" b="1" dirty="0" smtClean="0">
                <a:solidFill>
                  <a:srgbClr val="FF0000"/>
                </a:solidFill>
                <a:latin typeface="Arial" panose="020B0604020202020204" pitchFamily="34" charset="0"/>
                <a:cs typeface="Times New Roman" panose="02020603050405020304" pitchFamily="18" charset="0"/>
              </a:rPr>
              <a:t>в области бухгалтерского учета </a:t>
            </a:r>
            <a:endParaRPr lang="ru-RU" sz="2400" dirty="0"/>
          </a:p>
        </p:txBody>
      </p:sp>
    </p:spTree>
    <p:extLst>
      <p:ext uri="{BB962C8B-B14F-4D97-AF65-F5344CB8AC3E}">
        <p14:creationId xmlns:p14="http://schemas.microsoft.com/office/powerpoint/2010/main" xmlns="" val="3221347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1467</TotalTime>
  <Words>3793</Words>
  <Application>Microsoft Office PowerPoint</Application>
  <PresentationFormat>Произвольный</PresentationFormat>
  <Paragraphs>524</Paragraphs>
  <Slides>89</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89</vt:i4>
      </vt:variant>
    </vt:vector>
  </HeadingPairs>
  <TitlesOfParts>
    <vt:vector size="90" baseType="lpstr">
      <vt:lpstr>Тема Office</vt:lpstr>
      <vt:lpstr>РЕФОРМЫ В БУХЧЕТЕ.  С чего начинается достоверность отчетности?  С применения РЕГУЛИРУЮЩИХ ДОКУМЕНТОВ В ОБЛАСТИ БУХУЧЕТА.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Проблема 4. Конфликты между ФСБУ/ПБУ</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Почему так стремительно был принять ФСБУ 25/2018? Потому что на тот момент учет аренды и лизинга вообще не был урегулирован.</vt:lpstr>
      <vt:lpstr>Лицензии на виды деятельности  как объекты НМА</vt:lpstr>
      <vt:lpstr>Ищем ответ, как учитывать пролонгацию лицензионного договора на пользование ПО?</vt:lpstr>
      <vt:lpstr>Слайд 83</vt:lpstr>
      <vt:lpstr>Слайд 84</vt:lpstr>
      <vt:lpstr>Слайд 85</vt:lpstr>
      <vt:lpstr>Слайд 86</vt:lpstr>
      <vt:lpstr>Слайд 87</vt:lpstr>
      <vt:lpstr>Слайд 88</vt:lpstr>
      <vt:lpstr>У ВАС, ДОРОГИЕ КОЛЛЕГИ, ВСЁ ПОЛУЧИТСЯ, ВЫ ЛУЧШИЕ НА планете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Бабаева Ояхон Рустамовна</dc:creator>
  <cp:lastModifiedBy>Светлана</cp:lastModifiedBy>
  <cp:revision>104</cp:revision>
  <dcterms:created xsi:type="dcterms:W3CDTF">2024-03-12T08:30:12Z</dcterms:created>
  <dcterms:modified xsi:type="dcterms:W3CDTF">2025-04-15T12:50:53Z</dcterms:modified>
</cp:coreProperties>
</file>