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15"/>
    <a:srgbClr val="E5E937"/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987AB0-D026-754B-88B0-6629E7D88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D3A2FE-004A-DD40-AEA9-A7D8CB42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F3F36-9446-A647-8D2B-CC8716DF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5332E6-7BCE-5341-B8E2-430508D6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1AA0A3-859E-8642-BB95-5AC61141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1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4CBACB-B63E-2547-B6FE-BF47D800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6D2A3E-2C84-0D47-8AA2-BB406A62C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4F993A-F381-7D4B-81F5-6670B417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710E9D-E7E0-1A46-8971-D01C3463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7717BA-E800-CF4A-B5D3-AB927E9C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9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DB7C118-3FD2-3E4E-AC35-4DE59F1F8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BAF481-1777-C141-8081-EB35537A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E3D3DD-C615-9E46-B45D-431E0FAF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CD408D-8D8E-C743-ACEC-3D35EC2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F4A187-83C7-614D-AE48-FED913E7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8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D3FA67-8BE8-5145-AF29-C57218CA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F5475D-4480-5740-85DE-E9285B25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74D732-87D2-0C44-8BCD-80B5D037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7396F9-5AC1-A645-AC8B-F324E04D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9EDEF8-1DB0-C94B-A462-955C8B72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9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AC85D2-89D4-744C-8F54-B49735BA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C0420C-4B12-1E45-A838-ED54E7B7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6B885B-C47E-7D40-9479-282673C9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3B4549-A23D-034A-97F3-36F31CBA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02239F-1D5C-B54B-B65A-D3D45BE3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7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81DF2C-BEE1-534C-BC24-DCC1FCC7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BDF4F7-B10F-F444-95D7-5FBC740B5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179104-F555-434F-8751-B542F3035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97C06E-4889-7044-AC84-DE684086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9330CC-2F38-C047-910D-061A072C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DB84B3-92EF-414D-A8EE-EFF31ECE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1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3E6A72-EF4E-D54B-B0DC-E0011A1F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6003B6-9963-EC43-B202-2BACCB439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343E2A-E7E5-4744-AB4D-27B21936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08AF46-00C7-D847-BFD5-C522636B6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6568B8D-AFF2-0D47-B0FC-7DB4A5A8D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29C1F6-C806-F54E-B1B5-BCB2DE0D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9C5C25B-7238-A048-8F9C-2A60DF73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3710B45-A031-E245-BE8C-CD851633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5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96E043-615C-B843-A08E-1ECBA398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40CB8F4-268A-854F-89CE-02E20CB1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99FD1FF-8722-2948-AA61-96444FCD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C809F8D-DCB4-DC48-9DA9-A0E3EA0A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A04BAF4-18F5-5148-B90E-81559FAB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33E83D6-F79F-8C4E-8190-D50518C4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0FE77D-D948-D349-8160-A6281DAF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8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E2DFD0-5F37-4D46-8392-943752E7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F55118-DAB1-3941-B409-85571035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F8E6DC-F095-AC4F-8FFE-2FE990AD3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FB2909-4ACC-9C4A-B20C-242F1454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49C018-101F-D24C-A84F-8A59F739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737405-8FE7-4742-AB3B-5DB3B680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3493E0-5DDB-8B4C-9681-B497223F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7025878-1EFB-374B-B425-854FE5ABC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7CC3A1-61B1-6542-B8CF-A40A5344F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C1AFCB-E069-1D44-A464-3C535A4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A9226E-D7E6-4A41-BBCD-92CA6FD8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C57F39-F70E-BD44-A373-9A601A13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ADC36D-11D2-9E44-BB29-41D8C27D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B7B78E-7A30-9F42-9614-6299AF881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64E535-C2B2-7140-B097-31517C4AB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4012-7930-A946-BD74-A2088FC6482E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B2BE55-CA95-EE44-95A0-623BB7E04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E38286-3CD1-A44B-BD4F-D4CFFB2A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1EB7-E867-D448-939A-E547EBAA7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11302" y="-29656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06436" y="2123979"/>
            <a:ext cx="934858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1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25400" stA="60000" endA="900" endPos="60000" dist="60007" dir="5400000" sy="-100000" algn="bl" rotWithShape="0"/>
                </a:effectLst>
              </a:rPr>
              <a:t>Направление «БУХУЧЕТ»</a:t>
            </a:r>
            <a:endParaRPr lang="ru-RU" sz="6600" b="1" cap="none" spc="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1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2540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7380" y="4966808"/>
            <a:ext cx="477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Гладышева Юлия, </a:t>
            </a:r>
          </a:p>
          <a:p>
            <a:r>
              <a:rPr lang="ru-RU" sz="2000" b="1" i="1" dirty="0" smtClean="0"/>
              <a:t>Партнер АО «</a:t>
            </a:r>
            <a:r>
              <a:rPr lang="ru-RU" sz="2000" b="1" i="1" dirty="0" err="1" smtClean="0"/>
              <a:t>Энерджи</a:t>
            </a:r>
            <a:r>
              <a:rPr lang="ru-RU" sz="2000" b="1" i="1" dirty="0" smtClean="0"/>
              <a:t> Консалтинг»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0019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26460" y="-26737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684" y="1781666"/>
            <a:ext cx="103506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Основа учета </a:t>
            </a:r>
            <a:r>
              <a:rPr lang="en-US" sz="2400" dirty="0" smtClean="0"/>
              <a:t>=&gt;</a:t>
            </a:r>
            <a:r>
              <a:rPr lang="ru-RU" sz="2400" dirty="0" smtClean="0"/>
              <a:t> стандарты + суждения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Организация </a:t>
            </a:r>
            <a:r>
              <a:rPr lang="ru-RU" sz="2400" b="1" i="1" dirty="0" smtClean="0"/>
              <a:t>выбирает</a:t>
            </a:r>
            <a:r>
              <a:rPr lang="ru-RU" sz="2400" dirty="0" smtClean="0"/>
              <a:t> способ учета из числа предусмотренных соответствующими стандартами</a:t>
            </a:r>
            <a:r>
              <a:rPr lang="en-US" sz="2400" dirty="0" smtClean="0"/>
              <a:t> (</a:t>
            </a:r>
            <a:r>
              <a:rPr lang="ru-RU" sz="2400" dirty="0" smtClean="0"/>
              <a:t>иногда выбор основан на «многоярусном» суждении)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Если для какой-то ситуации способ отсутствует, то организация </a:t>
            </a:r>
            <a:r>
              <a:rPr lang="ru-RU" sz="2400" b="1" i="1" dirty="0" smtClean="0"/>
              <a:t>разрабатывает</a:t>
            </a:r>
            <a:r>
              <a:rPr lang="ru-RU" sz="2400" dirty="0" smtClean="0"/>
              <a:t> свой способ, основываясь на:</a:t>
            </a:r>
          </a:p>
          <a:p>
            <a:pPr marL="895350" indent="-342900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2400" dirty="0" smtClean="0"/>
              <a:t>правилах МСФО, </a:t>
            </a:r>
          </a:p>
          <a:p>
            <a:pPr marL="895350" indent="-342900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2400" dirty="0" smtClean="0"/>
              <a:t>аналогичных стандартах, </a:t>
            </a:r>
          </a:p>
          <a:p>
            <a:pPr marL="895350" indent="-342900"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ru-RU" sz="2400" dirty="0" smtClean="0"/>
              <a:t>рекомендациях в области бухучета</a:t>
            </a:r>
          </a:p>
          <a:p>
            <a:endParaRPr lang="ru-RU" sz="2400" dirty="0" smtClean="0"/>
          </a:p>
          <a:p>
            <a:r>
              <a:rPr lang="ru-RU" sz="2400" dirty="0" smtClean="0"/>
              <a:t>Достоверность бухгалтерской отчетности = соответствие стандартам (нормативным актам по бухучету)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5463" y="1122363"/>
            <a:ext cx="993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Учетная политика и профессиональное </a:t>
            </a:r>
            <a:r>
              <a:rPr lang="ru-RU" sz="2800" b="1" dirty="0" smtClean="0"/>
              <a:t>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26460" y="-26737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301" y="1781666"/>
            <a:ext cx="1070647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Федеральный закон № 402-ФЗ</a:t>
            </a:r>
            <a:r>
              <a:rPr lang="en-US" sz="2400" dirty="0" smtClean="0"/>
              <a:t> </a:t>
            </a:r>
            <a:r>
              <a:rPr lang="ru-RU" sz="2400" dirty="0" smtClean="0"/>
              <a:t>о бухгалтерской (финансовой) отчетности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должна </a:t>
            </a:r>
            <a:r>
              <a:rPr lang="ru-RU" sz="2400" dirty="0"/>
              <a:t>давать достоверное представление о финансовом положении экономического субъекта на отчетную дату, финансовом результате его деятельности и движении денежных средств за отчетный период, необходимое пользователям этой отчетности для принятия экономических решений.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должна </a:t>
            </a:r>
            <a:r>
              <a:rPr lang="ru-RU" sz="2400" dirty="0"/>
              <a:t>составляться на основе данных, содержащихся в регистрах бухгалтерского учета, а также информации, определенной федеральными и отраслевыми </a:t>
            </a:r>
            <a:r>
              <a:rPr lang="ru-RU" sz="2400" dirty="0" smtClean="0"/>
              <a:t>стандартами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Отражение  на счетах учета является техническим приемом, формирование показателей отчетности – результатом корректной квалификации и группировки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5463" y="1122363"/>
            <a:ext cx="993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Формирование бухгалтерской отчетности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9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26460" y="-26737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158" y="1572119"/>
            <a:ext cx="11295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полнота </a:t>
            </a:r>
            <a:r>
              <a:rPr lang="ru-RU" sz="2200" dirty="0"/>
              <a:t>отражения в </a:t>
            </a:r>
            <a:r>
              <a:rPr lang="ru-RU" sz="2200" dirty="0" smtClean="0"/>
              <a:t>БУ всех </a:t>
            </a:r>
            <a:r>
              <a:rPr lang="ru-RU" sz="2200" dirty="0"/>
              <a:t>фактов хозяйственной деятельности (</a:t>
            </a:r>
            <a:r>
              <a:rPr lang="ru-RU" sz="2200" u="sng" dirty="0"/>
              <a:t>требование полноты</a:t>
            </a:r>
            <a:r>
              <a:rPr lang="ru-RU" sz="22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своевременное отражение фактов хозяйственной деятельности в </a:t>
            </a:r>
            <a:r>
              <a:rPr lang="ru-RU" sz="2200" dirty="0" smtClean="0"/>
              <a:t>БУ и БО</a:t>
            </a:r>
            <a:r>
              <a:rPr lang="en-US" sz="2200" dirty="0" smtClean="0"/>
              <a:t> </a:t>
            </a:r>
            <a:r>
              <a:rPr lang="ru-RU" sz="2200" dirty="0" smtClean="0"/>
              <a:t>(</a:t>
            </a:r>
            <a:r>
              <a:rPr lang="ru-RU" sz="2200" u="sng" dirty="0"/>
              <a:t>требование </a:t>
            </a:r>
            <a:r>
              <a:rPr lang="ru-RU" sz="2200" u="sng" dirty="0" smtClean="0"/>
              <a:t>своевременности</a:t>
            </a:r>
            <a:r>
              <a:rPr lang="ru-RU" sz="2200" dirty="0" smtClean="0"/>
              <a:t>  </a:t>
            </a:r>
            <a:r>
              <a:rPr lang="en-US" sz="2200" dirty="0" smtClean="0">
                <a:sym typeface="Wingdings" panose="05000000000000000000" pitchFamily="2" charset="2"/>
              </a:rPr>
              <a:t> </a:t>
            </a:r>
            <a:r>
              <a:rPr lang="ru-RU" sz="2200" i="1" dirty="0" smtClean="0">
                <a:sym typeface="Wingdings" panose="05000000000000000000" pitchFamily="2" charset="2"/>
              </a:rPr>
              <a:t>допущение временной определенности </a:t>
            </a:r>
            <a:r>
              <a:rPr lang="ru-RU" sz="2200" dirty="0" smtClean="0">
                <a:sym typeface="Wingdings" panose="05000000000000000000" pitchFamily="2" charset="2"/>
              </a:rPr>
              <a:t>ФХД)</a:t>
            </a:r>
            <a:r>
              <a:rPr lang="ru-RU" sz="2200" dirty="0" smtClean="0"/>
              <a:t>;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большую готовность к признанию в </a:t>
            </a:r>
            <a:r>
              <a:rPr lang="ru-RU" sz="2200" dirty="0" smtClean="0"/>
              <a:t>БУ расходов </a:t>
            </a:r>
            <a:r>
              <a:rPr lang="ru-RU" sz="2200" dirty="0"/>
              <a:t>и обязательств, чем возможных доходов и активов, не допуская создания скрытых резервов (</a:t>
            </a:r>
            <a:r>
              <a:rPr lang="ru-RU" sz="2200" u="sng" dirty="0"/>
              <a:t>требование осмотрительности</a:t>
            </a:r>
            <a:r>
              <a:rPr lang="ru-RU" sz="22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отражение в </a:t>
            </a:r>
            <a:r>
              <a:rPr lang="ru-RU" sz="2200" dirty="0" smtClean="0"/>
              <a:t>БУ фактов </a:t>
            </a:r>
            <a:r>
              <a:rPr lang="ru-RU" sz="2200" dirty="0"/>
              <a:t>хозяйственной деятельности исходя не столько из их правовой формы, сколько из их экономического содержания и условий хозяйствования (</a:t>
            </a:r>
            <a:r>
              <a:rPr lang="ru-RU" sz="2200" u="sng" dirty="0"/>
              <a:t>требование приоритета содержания перед формой</a:t>
            </a:r>
            <a:r>
              <a:rPr lang="ru-RU" sz="22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тождество данных аналитического учета оборотам и остаткам по счетам синтетического учета на последний календарный день каждого месяца (</a:t>
            </a:r>
            <a:r>
              <a:rPr lang="ru-RU" sz="2200" u="sng" dirty="0"/>
              <a:t>требование непротиворечивости</a:t>
            </a:r>
            <a:r>
              <a:rPr lang="ru-RU" sz="22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рациональное ведение </a:t>
            </a:r>
            <a:r>
              <a:rPr lang="ru-RU" sz="2200" dirty="0" smtClean="0"/>
              <a:t>БУ, </a:t>
            </a:r>
            <a:r>
              <a:rPr lang="ru-RU" sz="2200" dirty="0"/>
              <a:t>исходя из условий хозяйствования и величины организации, </a:t>
            </a:r>
            <a:r>
              <a:rPr lang="ru-RU" sz="2200" dirty="0" smtClean="0"/>
              <a:t>  а </a:t>
            </a:r>
            <a:r>
              <a:rPr lang="ru-RU" sz="2200" dirty="0"/>
              <a:t>также исходя из соотношения затрат на формирование информации о конкретном объекте </a:t>
            </a:r>
            <a:r>
              <a:rPr lang="ru-RU" sz="2200" dirty="0" smtClean="0"/>
              <a:t>БУ и полезности/ценности </a:t>
            </a:r>
            <a:r>
              <a:rPr lang="ru-RU" sz="2200" dirty="0"/>
              <a:t>этой информации (</a:t>
            </a:r>
            <a:r>
              <a:rPr lang="ru-RU" sz="2200" u="sng" dirty="0"/>
              <a:t>требование рациональности</a:t>
            </a:r>
            <a:r>
              <a:rPr lang="ru-RU" sz="2200" dirty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157" y="960799"/>
            <a:ext cx="993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Принципы и требования учета и отчетности (УП)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C09E8-912E-4740-9A28-4F0E7EA46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2634CF-21AB-7D49-998F-CE439003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8BA807-D6D4-BF49-9078-98DD69CD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9998" y="-464865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0170" y="1773238"/>
            <a:ext cx="6048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FFFF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Хороших вопросов </a:t>
            </a:r>
          </a:p>
          <a:p>
            <a:pPr algn="ctr"/>
            <a:r>
              <a:rPr lang="ru-RU" sz="5400" b="1" dirty="0" smtClean="0">
                <a:ln w="9525">
                  <a:solidFill>
                    <a:srgbClr val="FFFF66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точных ответов!</a:t>
            </a:r>
            <a:endParaRPr lang="ru-RU" sz="5400" b="1" dirty="0">
              <a:ln w="9525">
                <a:solidFill>
                  <a:srgbClr val="FFFF66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34" y="3069357"/>
            <a:ext cx="4572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319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13</cp:revision>
  <dcterms:created xsi:type="dcterms:W3CDTF">2024-04-26T12:36:18Z</dcterms:created>
  <dcterms:modified xsi:type="dcterms:W3CDTF">2024-04-30T22:07:15Z</dcterms:modified>
</cp:coreProperties>
</file>